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706100" cy="7569200"/>
  <p:notesSz cx="10706100" cy="756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363"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957" y="2346452"/>
            <a:ext cx="9100185" cy="15895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5915" y="4238752"/>
            <a:ext cx="7494270" cy="1892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4E5C"/>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4E5C"/>
                </a:solidFill>
                <a:latin typeface="Trebuchet MS"/>
                <a:cs typeface="Trebuchet MS"/>
              </a:defRPr>
            </a:lvl1pPr>
          </a:lstStyle>
          <a:p>
            <a:endParaRPr/>
          </a:p>
        </p:txBody>
      </p:sp>
      <p:sp>
        <p:nvSpPr>
          <p:cNvPr id="3" name="Holder 3"/>
          <p:cNvSpPr>
            <a:spLocks noGrp="1"/>
          </p:cNvSpPr>
          <p:nvPr>
            <p:ph sz="half" idx="2"/>
          </p:nvPr>
        </p:nvSpPr>
        <p:spPr>
          <a:xfrm>
            <a:off x="535305" y="1740916"/>
            <a:ext cx="4657153" cy="499567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13641" y="1740916"/>
            <a:ext cx="4657153" cy="499567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124E5C"/>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706100" cy="7553325"/>
          </a:xfrm>
          <a:custGeom>
            <a:avLst/>
            <a:gdLst/>
            <a:ahLst/>
            <a:cxnLst/>
            <a:rect l="l" t="t" r="r" b="b"/>
            <a:pathLst>
              <a:path w="10706100" h="7553325">
                <a:moveTo>
                  <a:pt x="10706100" y="7553325"/>
                </a:moveTo>
                <a:lnTo>
                  <a:pt x="0" y="7553325"/>
                </a:lnTo>
                <a:lnTo>
                  <a:pt x="0" y="0"/>
                </a:lnTo>
                <a:lnTo>
                  <a:pt x="10706100" y="0"/>
                </a:lnTo>
                <a:lnTo>
                  <a:pt x="10706100" y="7553325"/>
                </a:lnTo>
                <a:close/>
              </a:path>
            </a:pathLst>
          </a:custGeom>
          <a:solidFill>
            <a:srgbClr val="F9CB9C"/>
          </a:solidFill>
        </p:spPr>
        <p:txBody>
          <a:bodyPr wrap="square" lIns="0" tIns="0" rIns="0" bIns="0" rtlCol="0"/>
          <a:lstStyle/>
          <a:p>
            <a:endParaRPr/>
          </a:p>
        </p:txBody>
      </p:sp>
      <p:sp>
        <p:nvSpPr>
          <p:cNvPr id="2" name="Holder 2"/>
          <p:cNvSpPr>
            <a:spLocks noGrp="1"/>
          </p:cNvSpPr>
          <p:nvPr>
            <p:ph type="title"/>
          </p:nvPr>
        </p:nvSpPr>
        <p:spPr>
          <a:xfrm>
            <a:off x="901700" y="885888"/>
            <a:ext cx="4409440" cy="421640"/>
          </a:xfrm>
          <a:prstGeom prst="rect">
            <a:avLst/>
          </a:prstGeom>
        </p:spPr>
        <p:txBody>
          <a:bodyPr wrap="square" lIns="0" tIns="0" rIns="0" bIns="0">
            <a:spAutoFit/>
          </a:bodyPr>
          <a:lstStyle>
            <a:lvl1pPr>
              <a:defRPr sz="2600" b="0" i="0">
                <a:solidFill>
                  <a:srgbClr val="124E5C"/>
                </a:solidFill>
                <a:latin typeface="Trebuchet MS"/>
                <a:cs typeface="Trebuchet MS"/>
              </a:defRPr>
            </a:lvl1pPr>
          </a:lstStyle>
          <a:p>
            <a:endParaRPr/>
          </a:p>
        </p:txBody>
      </p:sp>
      <p:sp>
        <p:nvSpPr>
          <p:cNvPr id="3" name="Holder 3"/>
          <p:cNvSpPr>
            <a:spLocks noGrp="1"/>
          </p:cNvSpPr>
          <p:nvPr>
            <p:ph type="body" idx="1"/>
          </p:nvPr>
        </p:nvSpPr>
        <p:spPr>
          <a:xfrm>
            <a:off x="914400" y="1914525"/>
            <a:ext cx="8882380" cy="46291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40074" y="7039356"/>
            <a:ext cx="3425952" cy="378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5305" y="7039356"/>
            <a:ext cx="2462403" cy="378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8/23/2020</a:t>
            </a:fld>
            <a:endParaRPr lang="en-US"/>
          </a:p>
        </p:txBody>
      </p:sp>
      <p:sp>
        <p:nvSpPr>
          <p:cNvPr id="6" name="Holder 6"/>
          <p:cNvSpPr>
            <a:spLocks noGrp="1"/>
          </p:cNvSpPr>
          <p:nvPr>
            <p:ph type="sldNum" sz="quarter" idx="7"/>
          </p:nvPr>
        </p:nvSpPr>
        <p:spPr>
          <a:xfrm>
            <a:off x="7708392" y="7039356"/>
            <a:ext cx="2462403" cy="378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Google Shape;19;p1"/>
          <p:cNvSpPr txBox="1">
            <a:spLocks noGrp="1"/>
          </p:cNvSpPr>
          <p:nvPr>
            <p:ph type="title"/>
          </p:nvPr>
        </p:nvSpPr>
        <p:spPr>
          <a:xfrm rot="-436" flipH="1">
            <a:off x="-107672" y="396241"/>
            <a:ext cx="10813800" cy="2228815"/>
          </a:xfrm>
          <a:prstGeom prst="rect">
            <a:avLst/>
          </a:prstGeom>
          <a:noFill/>
          <a:ln>
            <a:noFill/>
          </a:ln>
        </p:spPr>
        <p:txBody>
          <a:bodyPr spcFirstLastPara="1" wrap="square" lIns="0" tIns="12700" rIns="0" bIns="0" anchor="t" anchorCtr="0">
            <a:spAutoFit/>
          </a:bodyPr>
          <a:lstStyle/>
          <a:p>
            <a:pPr marL="12700" algn="ctr" rtl="0"/>
            <a:r>
              <a:rPr lang="en-US" sz="7200" dirty="0">
                <a:solidFill>
                  <a:srgbClr val="731B46"/>
                </a:solidFill>
                <a:effectLst>
                  <a:outerShdw blurRad="38100" dist="38100" dir="2700000" algn="tl">
                    <a:srgbClr val="000000">
                      <a:alpha val="43137"/>
                    </a:srgbClr>
                  </a:outerShdw>
                </a:effectLst>
                <a:latin typeface="Maiandra GD" panose="020E0502030308020204" pitchFamily="34" charset="0"/>
                <a:ea typeface="Arial"/>
                <a:cs typeface="Arial"/>
                <a:sym typeface="Arial"/>
              </a:rPr>
              <a:t>UNIT-III. Chemical kinetics</a:t>
            </a:r>
            <a:br>
              <a:rPr lang="en-US" sz="7200" dirty="0">
                <a:effectLst>
                  <a:outerShdw blurRad="38100" dist="38100" dir="2700000" algn="tl">
                    <a:srgbClr val="000000">
                      <a:alpha val="43137"/>
                    </a:srgbClr>
                  </a:outerShdw>
                </a:effectLst>
                <a:latin typeface="Maiandra GD" panose="020E0502030308020204" pitchFamily="34" charset="0"/>
                <a:ea typeface="Arial"/>
                <a:cs typeface="Arial"/>
                <a:sym typeface="Arial"/>
              </a:rPr>
            </a:br>
            <a:endParaRPr sz="7200" dirty="0">
              <a:effectLst>
                <a:outerShdw blurRad="38100" dist="38100" dir="2700000" algn="tl">
                  <a:srgbClr val="000000">
                    <a:alpha val="43137"/>
                  </a:srgbClr>
                </a:outerShdw>
              </a:effectLst>
              <a:latin typeface="Maiandra GD" panose="020E0502030308020204" pitchFamily="34" charset="0"/>
              <a:ea typeface="Arial"/>
              <a:cs typeface="Arial"/>
              <a:sym typeface="Arial"/>
            </a:endParaRPr>
          </a:p>
        </p:txBody>
      </p:sp>
      <p:sp>
        <p:nvSpPr>
          <p:cNvPr id="20" name="Google Shape;20;p1"/>
          <p:cNvSpPr txBox="1"/>
          <p:nvPr/>
        </p:nvSpPr>
        <p:spPr>
          <a:xfrm>
            <a:off x="755208" y="1676074"/>
            <a:ext cx="9497400" cy="4894160"/>
          </a:xfrm>
          <a:prstGeom prst="rect">
            <a:avLst/>
          </a:prstGeom>
          <a:noFill/>
          <a:ln>
            <a:noFill/>
          </a:ln>
        </p:spPr>
        <p:txBody>
          <a:bodyPr spcFirstLastPara="1" wrap="square" lIns="0" tIns="12700" rIns="0" bIns="0" anchor="t" anchorCtr="0">
            <a:spAutoFit/>
          </a:bodyPr>
          <a:lstStyle/>
          <a:p>
            <a:pPr marL="71755" marR="0" lvl="0" indent="0" algn="ctr" rtl="0">
              <a:lnSpc>
                <a:spcPct val="100000"/>
              </a:lnSpc>
              <a:spcBef>
                <a:spcPts val="0"/>
              </a:spcBef>
              <a:spcAft>
                <a:spcPts val="0"/>
              </a:spcAft>
              <a:buNone/>
            </a:pPr>
            <a:endParaRPr lang="en-US" sz="2000" b="1" dirty="0">
              <a:solidFill>
                <a:srgbClr val="0000FF"/>
              </a:solidFill>
              <a:latin typeface="Arial"/>
              <a:ea typeface="Arial"/>
              <a:cs typeface="Arial"/>
              <a:sym typeface="Arial"/>
            </a:endParaRPr>
          </a:p>
          <a:p>
            <a:pPr marL="71755" marR="0" lvl="0" indent="0" algn="ctr" rtl="0">
              <a:lnSpc>
                <a:spcPct val="100000"/>
              </a:lnSpc>
              <a:spcBef>
                <a:spcPts val="0"/>
              </a:spcBef>
              <a:spcAft>
                <a:spcPts val="0"/>
              </a:spcAft>
              <a:buNone/>
            </a:pPr>
            <a:r>
              <a:rPr lang="en-US" sz="2000" b="1" dirty="0">
                <a:solidFill>
                  <a:srgbClr val="0000FF"/>
                </a:solidFill>
                <a:latin typeface="Arial"/>
                <a:ea typeface="Arial"/>
                <a:cs typeface="Arial"/>
                <a:sym typeface="Arial"/>
              </a:rPr>
              <a:t>III YEAR</a:t>
            </a:r>
          </a:p>
          <a:p>
            <a:pPr marL="71755" marR="0" lvl="0" indent="0" algn="ctr" rtl="0">
              <a:lnSpc>
                <a:spcPct val="100000"/>
              </a:lnSpc>
              <a:spcBef>
                <a:spcPts val="0"/>
              </a:spcBef>
              <a:spcAft>
                <a:spcPts val="0"/>
              </a:spcAft>
              <a:buNone/>
            </a:pPr>
            <a:r>
              <a:rPr lang="en-US" sz="2000" b="1" dirty="0">
                <a:solidFill>
                  <a:srgbClr val="0000FF"/>
                </a:solidFill>
                <a:latin typeface="Arial"/>
                <a:ea typeface="Arial"/>
                <a:cs typeface="Arial"/>
                <a:sym typeface="Arial"/>
              </a:rPr>
              <a:t>SEMESTER-V</a:t>
            </a:r>
            <a:endParaRPr sz="2000" dirty="0">
              <a:latin typeface="Arial"/>
              <a:ea typeface="Arial"/>
              <a:cs typeface="Arial"/>
              <a:sym typeface="Arial"/>
            </a:endParaRPr>
          </a:p>
          <a:p>
            <a:pPr marL="0" marR="0" lvl="0" indent="0" algn="l" rtl="0">
              <a:lnSpc>
                <a:spcPct val="100000"/>
              </a:lnSpc>
              <a:spcBef>
                <a:spcPts val="40"/>
              </a:spcBef>
              <a:spcAft>
                <a:spcPts val="0"/>
              </a:spcAft>
              <a:buNone/>
            </a:pPr>
            <a:endParaRPr sz="2700" dirty="0">
              <a:latin typeface="Arial"/>
              <a:ea typeface="Arial"/>
              <a:cs typeface="Arial"/>
              <a:sym typeface="Arial"/>
            </a:endParaRPr>
          </a:p>
          <a:p>
            <a:pPr marL="0" marR="0" lvl="0" indent="0" algn="ctr" rtl="0">
              <a:lnSpc>
                <a:spcPct val="100000"/>
              </a:lnSpc>
              <a:spcBef>
                <a:spcPts val="5"/>
              </a:spcBef>
              <a:spcAft>
                <a:spcPts val="0"/>
              </a:spcAft>
              <a:buNone/>
            </a:pPr>
            <a:r>
              <a:rPr lang="en-US" sz="2000" b="1" dirty="0">
                <a:solidFill>
                  <a:srgbClr val="0000FF"/>
                </a:solidFill>
                <a:latin typeface="Arial"/>
                <a:ea typeface="Arial"/>
                <a:cs typeface="Arial"/>
                <a:sym typeface="Arial"/>
              </a:rPr>
              <a:t>Paper - VI (INORGANIC, ORGANIC &amp; PHYSICAL CHEMISTRY)</a:t>
            </a:r>
            <a:endParaRPr sz="2000" dirty="0">
              <a:latin typeface="Arial"/>
              <a:ea typeface="Arial"/>
              <a:cs typeface="Arial"/>
              <a:sym typeface="Arial"/>
            </a:endParaRPr>
          </a:p>
          <a:p>
            <a:pPr marL="4445" marR="0" lvl="0" indent="0" algn="ctr" rtl="0">
              <a:lnSpc>
                <a:spcPct val="100000"/>
              </a:lnSpc>
              <a:spcBef>
                <a:spcPts val="0"/>
              </a:spcBef>
              <a:spcAft>
                <a:spcPts val="0"/>
              </a:spcAft>
              <a:buNone/>
            </a:pPr>
            <a:endParaRPr lang="en-US" sz="2000" b="1" u="sng" dirty="0">
              <a:solidFill>
                <a:srgbClr val="37751C"/>
              </a:solidFill>
              <a:latin typeface="Arial"/>
              <a:ea typeface="Arial"/>
              <a:cs typeface="Arial"/>
              <a:sym typeface="Arial"/>
            </a:endParaRPr>
          </a:p>
          <a:p>
            <a:pPr marL="4445" marR="0" lvl="0" indent="0" algn="ctr" rtl="0">
              <a:lnSpc>
                <a:spcPct val="100000"/>
              </a:lnSpc>
              <a:spcBef>
                <a:spcPts val="0"/>
              </a:spcBef>
              <a:spcAft>
                <a:spcPts val="0"/>
              </a:spcAft>
              <a:buNone/>
            </a:pPr>
            <a:endParaRPr lang="en-US" sz="2000" b="1" u="sng" dirty="0">
              <a:solidFill>
                <a:srgbClr val="37751C"/>
              </a:solidFill>
              <a:latin typeface="Arial"/>
              <a:ea typeface="Arial"/>
              <a:cs typeface="Arial"/>
              <a:sym typeface="Arial"/>
            </a:endParaRPr>
          </a:p>
          <a:p>
            <a:pPr marL="4445" marR="0" lvl="0" indent="0" algn="ctr" rtl="0">
              <a:lnSpc>
                <a:spcPct val="100000"/>
              </a:lnSpc>
              <a:spcBef>
                <a:spcPts val="0"/>
              </a:spcBef>
              <a:spcAft>
                <a:spcPts val="0"/>
              </a:spcAft>
              <a:buNone/>
            </a:pPr>
            <a:r>
              <a:rPr lang="en-US" sz="2000" b="1" dirty="0">
                <a:solidFill>
                  <a:srgbClr val="37751C"/>
                </a:solidFill>
                <a:effectLst>
                  <a:outerShdw blurRad="38100" dist="38100" dir="2700000" algn="tl">
                    <a:srgbClr val="000000">
                      <a:alpha val="43137"/>
                    </a:srgbClr>
                  </a:outerShdw>
                </a:effectLst>
                <a:latin typeface="Maiandra GD" panose="020E0502030308020204" pitchFamily="34" charset="0"/>
                <a:ea typeface="Arial"/>
                <a:cs typeface="Arial"/>
                <a:sym typeface="Arial"/>
              </a:rPr>
              <a:t>By</a:t>
            </a:r>
            <a:endParaRPr sz="2000" b="1" dirty="0">
              <a:effectLst>
                <a:outerShdw blurRad="38100" dist="38100" dir="2700000" algn="tl">
                  <a:srgbClr val="000000">
                    <a:alpha val="43137"/>
                  </a:srgbClr>
                </a:outerShdw>
              </a:effectLst>
              <a:latin typeface="Maiandra GD" panose="020E0502030308020204" pitchFamily="34" charset="0"/>
              <a:ea typeface="Arial"/>
              <a:cs typeface="Arial"/>
              <a:sym typeface="Arial"/>
            </a:endParaRPr>
          </a:p>
          <a:p>
            <a:pPr marL="16510" marR="0" lvl="0" indent="0" algn="ctr" rtl="0">
              <a:lnSpc>
                <a:spcPct val="100000"/>
              </a:lnSpc>
              <a:spcBef>
                <a:spcPts val="375"/>
              </a:spcBef>
              <a:spcAft>
                <a:spcPts val="0"/>
              </a:spcAft>
              <a:buNone/>
            </a:pPr>
            <a:r>
              <a:rPr lang="en-US" sz="2400" b="1" dirty="0" err="1">
                <a:solidFill>
                  <a:srgbClr val="002060"/>
                </a:solidFill>
                <a:latin typeface="Maiandra GD" panose="020E0502030308020204" pitchFamily="34" charset="0"/>
                <a:ea typeface="Arial"/>
                <a:cs typeface="Arial"/>
                <a:sym typeface="Arial"/>
              </a:rPr>
              <a:t>Medavarapu</a:t>
            </a:r>
            <a:r>
              <a:rPr lang="en-US" sz="2400" b="1" dirty="0">
                <a:solidFill>
                  <a:srgbClr val="002060"/>
                </a:solidFill>
                <a:latin typeface="Maiandra GD" panose="020E0502030308020204" pitchFamily="34" charset="0"/>
                <a:ea typeface="Arial"/>
                <a:cs typeface="Arial"/>
                <a:sym typeface="Arial"/>
              </a:rPr>
              <a:t> Sri Teja B Venkata Ratnam. M. Sc</a:t>
            </a:r>
            <a:endParaRPr sz="2400" b="1" dirty="0">
              <a:solidFill>
                <a:srgbClr val="002060"/>
              </a:solidFill>
              <a:latin typeface="Maiandra GD" panose="020E0502030308020204" pitchFamily="34" charset="0"/>
              <a:ea typeface="Arial"/>
              <a:cs typeface="Arial"/>
              <a:sym typeface="Arial"/>
            </a:endParaRPr>
          </a:p>
          <a:p>
            <a:pPr marL="0" marR="1350645" lvl="0" indent="0" algn="ctr" rtl="0">
              <a:lnSpc>
                <a:spcPct val="277500"/>
              </a:lnSpc>
              <a:spcBef>
                <a:spcPts val="710"/>
              </a:spcBef>
              <a:spcAft>
                <a:spcPts val="0"/>
              </a:spcAft>
              <a:buNone/>
            </a:pPr>
            <a:r>
              <a:rPr lang="en-US" sz="2000" b="1" dirty="0">
                <a:solidFill>
                  <a:srgbClr val="37751C"/>
                </a:solidFill>
                <a:latin typeface="Arial"/>
                <a:ea typeface="Arial"/>
                <a:cs typeface="Arial"/>
                <a:sym typeface="Arial"/>
              </a:rPr>
              <a:t>            		Guest Faculty in Chemistry </a:t>
            </a:r>
            <a:endParaRPr sz="2000" b="1" dirty="0">
              <a:solidFill>
                <a:srgbClr val="37751C"/>
              </a:solidFill>
              <a:latin typeface="Arial"/>
              <a:ea typeface="Arial"/>
              <a:cs typeface="Arial"/>
              <a:sym typeface="Arial"/>
            </a:endParaRPr>
          </a:p>
          <a:p>
            <a:pPr marL="0" marR="1350645" lvl="0" indent="0" algn="ctr" rtl="0">
              <a:lnSpc>
                <a:spcPct val="277500"/>
              </a:lnSpc>
              <a:spcBef>
                <a:spcPts val="710"/>
              </a:spcBef>
              <a:spcAft>
                <a:spcPts val="0"/>
              </a:spcAft>
              <a:buNone/>
            </a:pPr>
            <a:r>
              <a:rPr lang="en-US" sz="2000" b="1" dirty="0">
                <a:solidFill>
                  <a:srgbClr val="37751C"/>
                </a:solidFill>
                <a:latin typeface="Arial"/>
                <a:ea typeface="Arial"/>
                <a:cs typeface="Arial"/>
                <a:sym typeface="Arial"/>
              </a:rPr>
              <a:t>                             P.R. Government College (A) Kakinada.</a:t>
            </a:r>
            <a:endParaRPr sz="20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 dur="1000" fill="hold"/>
                                        <p:tgtEl>
                                          <p:spTgt spid="1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824852"/>
            <a:ext cx="8677910" cy="5511800"/>
          </a:xfrm>
          <a:prstGeom prst="rect">
            <a:avLst/>
          </a:prstGeom>
        </p:spPr>
        <p:txBody>
          <a:bodyPr vert="horz" wrap="square" lIns="0" tIns="73660" rIns="0" bIns="0" rtlCol="0">
            <a:spAutoFit/>
          </a:bodyPr>
          <a:lstStyle/>
          <a:p>
            <a:pPr marL="12700">
              <a:lnSpc>
                <a:spcPct val="100000"/>
              </a:lnSpc>
              <a:spcBef>
                <a:spcPts val="580"/>
              </a:spcBef>
            </a:pPr>
            <a:r>
              <a:rPr sz="2600" spc="-5" dirty="0">
                <a:solidFill>
                  <a:srgbClr val="124E5C"/>
                </a:solidFill>
                <a:latin typeface="Trebuchet MS"/>
                <a:cs typeface="Trebuchet MS"/>
              </a:rPr>
              <a:t>It can be safely assumed that in</a:t>
            </a:r>
            <a:r>
              <a:rPr sz="2600" spc="-20" dirty="0">
                <a:solidFill>
                  <a:srgbClr val="124E5C"/>
                </a:solidFill>
                <a:latin typeface="Trebuchet MS"/>
                <a:cs typeface="Trebuchet MS"/>
              </a:rPr>
              <a:t> </a:t>
            </a:r>
            <a:r>
              <a:rPr sz="2600" spc="-5" dirty="0">
                <a:solidFill>
                  <a:srgbClr val="124E5C"/>
                </a:solidFill>
                <a:latin typeface="Trebuchet MS"/>
                <a:cs typeface="Trebuchet MS"/>
              </a:rPr>
              <a:t>the</a:t>
            </a:r>
            <a:endParaRPr sz="2600">
              <a:latin typeface="Trebuchet MS"/>
              <a:cs typeface="Trebuchet MS"/>
            </a:endParaRPr>
          </a:p>
          <a:p>
            <a:pPr marL="12700">
              <a:lnSpc>
                <a:spcPct val="100000"/>
              </a:lnSpc>
              <a:spcBef>
                <a:spcPts val="480"/>
              </a:spcBef>
            </a:pPr>
            <a:r>
              <a:rPr sz="2600" spc="-5" dirty="0">
                <a:solidFill>
                  <a:srgbClr val="124E5C"/>
                </a:solidFill>
                <a:latin typeface="Trebuchet MS"/>
                <a:cs typeface="Trebuchet MS"/>
              </a:rPr>
              <a:t>later stages the reaction is nearly</a:t>
            </a:r>
            <a:r>
              <a:rPr sz="2600" spc="-20" dirty="0">
                <a:solidFill>
                  <a:srgbClr val="124E5C"/>
                </a:solidFill>
                <a:latin typeface="Trebuchet MS"/>
                <a:cs typeface="Trebuchet MS"/>
              </a:rPr>
              <a:t> </a:t>
            </a:r>
            <a:r>
              <a:rPr sz="2600" spc="-5" dirty="0">
                <a:solidFill>
                  <a:srgbClr val="124E5C"/>
                </a:solidFill>
                <a:latin typeface="Trebuchet MS"/>
                <a:cs typeface="Trebuchet MS"/>
              </a:rPr>
              <a:t>complete.</a:t>
            </a:r>
            <a:endParaRPr sz="2600">
              <a:latin typeface="Trebuchet MS"/>
              <a:cs typeface="Trebuchet MS"/>
            </a:endParaRPr>
          </a:p>
          <a:p>
            <a:pPr marL="12700" marR="4041140">
              <a:lnSpc>
                <a:spcPct val="230799"/>
              </a:lnSpc>
            </a:pPr>
            <a:r>
              <a:rPr sz="2600" spc="-5" dirty="0">
                <a:solidFill>
                  <a:srgbClr val="124E5C"/>
                </a:solidFill>
                <a:latin typeface="Trebuchet MS"/>
                <a:cs typeface="Trebuchet MS"/>
              </a:rPr>
              <a:t>Now let us consider </a:t>
            </a:r>
            <a:r>
              <a:rPr sz="2600" dirty="0">
                <a:solidFill>
                  <a:srgbClr val="124E5C"/>
                </a:solidFill>
                <a:latin typeface="Trebuchet MS"/>
                <a:cs typeface="Trebuchet MS"/>
              </a:rPr>
              <a:t>a </a:t>
            </a:r>
            <a:r>
              <a:rPr sz="2600" spc="-5" dirty="0">
                <a:solidFill>
                  <a:srgbClr val="124E5C"/>
                </a:solidFill>
                <a:latin typeface="Trebuchet MS"/>
                <a:cs typeface="Trebuchet MS"/>
              </a:rPr>
              <a:t>reaction-  aA+bB ------------&gt;</a:t>
            </a:r>
            <a:r>
              <a:rPr sz="2600" spc="-20" dirty="0">
                <a:solidFill>
                  <a:srgbClr val="124E5C"/>
                </a:solidFill>
                <a:latin typeface="Trebuchet MS"/>
                <a:cs typeface="Trebuchet MS"/>
              </a:rPr>
              <a:t> </a:t>
            </a:r>
            <a:r>
              <a:rPr sz="2600" spc="-5" dirty="0">
                <a:solidFill>
                  <a:srgbClr val="124E5C"/>
                </a:solidFill>
                <a:latin typeface="Trebuchet MS"/>
                <a:cs typeface="Trebuchet MS"/>
              </a:rPr>
              <a:t>cC+dD</a:t>
            </a:r>
            <a:endParaRPr sz="2600">
              <a:latin typeface="Trebuchet MS"/>
              <a:cs typeface="Trebuchet MS"/>
            </a:endParaRPr>
          </a:p>
          <a:p>
            <a:pPr marL="12700" marR="295910" indent="99060">
              <a:lnSpc>
                <a:spcPct val="115399"/>
              </a:lnSpc>
            </a:pPr>
            <a:r>
              <a:rPr sz="2600" spc="-5" dirty="0">
                <a:solidFill>
                  <a:srgbClr val="124E5C"/>
                </a:solidFill>
                <a:latin typeface="Trebuchet MS"/>
                <a:cs typeface="Trebuchet MS"/>
              </a:rPr>
              <a:t>In this reaction </a:t>
            </a:r>
            <a:r>
              <a:rPr sz="2600" dirty="0">
                <a:solidFill>
                  <a:srgbClr val="124E5C"/>
                </a:solidFill>
                <a:latin typeface="Trebuchet MS"/>
                <a:cs typeface="Trebuchet MS"/>
              </a:rPr>
              <a:t>a </a:t>
            </a:r>
            <a:r>
              <a:rPr sz="2600" spc="-5" dirty="0">
                <a:solidFill>
                  <a:srgbClr val="124E5C"/>
                </a:solidFill>
                <a:latin typeface="Trebuchet MS"/>
                <a:cs typeface="Trebuchet MS"/>
              </a:rPr>
              <a:t>moles of </a:t>
            </a:r>
            <a:r>
              <a:rPr sz="2600" dirty="0">
                <a:solidFill>
                  <a:srgbClr val="124E5C"/>
                </a:solidFill>
                <a:latin typeface="Trebuchet MS"/>
                <a:cs typeface="Trebuchet MS"/>
              </a:rPr>
              <a:t>A </a:t>
            </a:r>
            <a:r>
              <a:rPr sz="2600" spc="-5" dirty="0">
                <a:solidFill>
                  <a:srgbClr val="124E5C"/>
                </a:solidFill>
                <a:latin typeface="Trebuchet MS"/>
                <a:cs typeface="Trebuchet MS"/>
              </a:rPr>
              <a:t>reacts with </a:t>
            </a:r>
            <a:r>
              <a:rPr sz="2600" dirty="0">
                <a:solidFill>
                  <a:srgbClr val="124E5C"/>
                </a:solidFill>
                <a:latin typeface="Trebuchet MS"/>
                <a:cs typeface="Trebuchet MS"/>
              </a:rPr>
              <a:t>b </a:t>
            </a:r>
            <a:r>
              <a:rPr sz="2600" spc="-5" dirty="0">
                <a:solidFill>
                  <a:srgbClr val="124E5C"/>
                </a:solidFill>
                <a:latin typeface="Trebuchet MS"/>
                <a:cs typeface="Trebuchet MS"/>
              </a:rPr>
              <a:t>moles of </a:t>
            </a:r>
            <a:r>
              <a:rPr sz="2600" dirty="0">
                <a:solidFill>
                  <a:srgbClr val="124E5C"/>
                </a:solidFill>
                <a:latin typeface="Trebuchet MS"/>
                <a:cs typeface="Trebuchet MS"/>
              </a:rPr>
              <a:t>B </a:t>
            </a:r>
            <a:r>
              <a:rPr sz="2600" spc="-5" dirty="0">
                <a:solidFill>
                  <a:srgbClr val="124E5C"/>
                </a:solidFill>
                <a:latin typeface="Trebuchet MS"/>
                <a:cs typeface="Trebuchet MS"/>
              </a:rPr>
              <a:t>to  form </a:t>
            </a:r>
            <a:r>
              <a:rPr sz="2600" dirty="0">
                <a:solidFill>
                  <a:srgbClr val="124E5C"/>
                </a:solidFill>
                <a:latin typeface="Trebuchet MS"/>
                <a:cs typeface="Trebuchet MS"/>
              </a:rPr>
              <a:t>c </a:t>
            </a:r>
            <a:r>
              <a:rPr sz="2600" spc="-5" dirty="0">
                <a:solidFill>
                  <a:srgbClr val="124E5C"/>
                </a:solidFill>
                <a:latin typeface="Trebuchet MS"/>
                <a:cs typeface="Trebuchet MS"/>
              </a:rPr>
              <a:t>moles of </a:t>
            </a:r>
            <a:r>
              <a:rPr sz="2600" dirty="0">
                <a:solidFill>
                  <a:srgbClr val="124E5C"/>
                </a:solidFill>
                <a:latin typeface="Trebuchet MS"/>
                <a:cs typeface="Trebuchet MS"/>
              </a:rPr>
              <a:t>C </a:t>
            </a:r>
            <a:r>
              <a:rPr sz="2600" spc="-5" dirty="0">
                <a:solidFill>
                  <a:srgbClr val="124E5C"/>
                </a:solidFill>
                <a:latin typeface="Trebuchet MS"/>
                <a:cs typeface="Trebuchet MS"/>
              </a:rPr>
              <a:t>and </a:t>
            </a:r>
            <a:r>
              <a:rPr sz="2600" dirty="0">
                <a:solidFill>
                  <a:srgbClr val="124E5C"/>
                </a:solidFill>
                <a:latin typeface="Trebuchet MS"/>
                <a:cs typeface="Trebuchet MS"/>
              </a:rPr>
              <a:t>d </a:t>
            </a:r>
            <a:r>
              <a:rPr sz="2600" spc="-5" dirty="0">
                <a:solidFill>
                  <a:srgbClr val="124E5C"/>
                </a:solidFill>
                <a:latin typeface="Trebuchet MS"/>
                <a:cs typeface="Trebuchet MS"/>
              </a:rPr>
              <a:t>moles of</a:t>
            </a:r>
            <a:r>
              <a:rPr sz="2600" spc="-35" dirty="0">
                <a:solidFill>
                  <a:srgbClr val="124E5C"/>
                </a:solidFill>
                <a:latin typeface="Trebuchet MS"/>
                <a:cs typeface="Trebuchet MS"/>
              </a:rPr>
              <a:t> </a:t>
            </a:r>
            <a:r>
              <a:rPr sz="2600" spc="-5" dirty="0">
                <a:solidFill>
                  <a:srgbClr val="124E5C"/>
                </a:solidFill>
                <a:latin typeface="Trebuchet MS"/>
                <a:cs typeface="Trebuchet MS"/>
              </a:rPr>
              <a:t>D.</a:t>
            </a:r>
            <a:endParaRPr sz="2600">
              <a:latin typeface="Trebuchet MS"/>
              <a:cs typeface="Trebuchet MS"/>
            </a:endParaRPr>
          </a:p>
          <a:p>
            <a:pPr>
              <a:lnSpc>
                <a:spcPct val="100000"/>
              </a:lnSpc>
              <a:spcBef>
                <a:spcPts val="55"/>
              </a:spcBef>
            </a:pPr>
            <a:endParaRPr sz="3050">
              <a:latin typeface="Trebuchet MS"/>
              <a:cs typeface="Trebuchet MS"/>
            </a:endParaRPr>
          </a:p>
          <a:p>
            <a:pPr marL="12700" marR="5080">
              <a:lnSpc>
                <a:spcPct val="115399"/>
              </a:lnSpc>
            </a:pPr>
            <a:r>
              <a:rPr sz="2600" spc="-5" dirty="0">
                <a:solidFill>
                  <a:srgbClr val="124E5C"/>
                </a:solidFill>
                <a:latin typeface="Trebuchet MS"/>
                <a:cs typeface="Trebuchet MS"/>
              </a:rPr>
              <a:t>The rates of such </a:t>
            </a:r>
            <a:r>
              <a:rPr sz="2600" dirty="0">
                <a:solidFill>
                  <a:srgbClr val="124E5C"/>
                </a:solidFill>
                <a:latin typeface="Trebuchet MS"/>
                <a:cs typeface="Trebuchet MS"/>
              </a:rPr>
              <a:t>a </a:t>
            </a:r>
            <a:r>
              <a:rPr sz="2600" spc="-5" dirty="0">
                <a:solidFill>
                  <a:srgbClr val="124E5C"/>
                </a:solidFill>
                <a:latin typeface="Trebuchet MS"/>
                <a:cs typeface="Trebuchet MS"/>
              </a:rPr>
              <a:t>reaction can be expressed either in  terms of decrease in concentration of </a:t>
            </a:r>
            <a:r>
              <a:rPr sz="2600" dirty="0">
                <a:solidFill>
                  <a:srgbClr val="124E5C"/>
                </a:solidFill>
                <a:latin typeface="Trebuchet MS"/>
                <a:cs typeface="Trebuchet MS"/>
              </a:rPr>
              <a:t>a </a:t>
            </a:r>
            <a:r>
              <a:rPr sz="2600" spc="-5" dirty="0">
                <a:solidFill>
                  <a:srgbClr val="124E5C"/>
                </a:solidFill>
                <a:latin typeface="Trebuchet MS"/>
                <a:cs typeface="Trebuchet MS"/>
              </a:rPr>
              <a:t>reactant per mole  or increase in concentration of </a:t>
            </a:r>
            <a:r>
              <a:rPr sz="2600" dirty="0">
                <a:solidFill>
                  <a:srgbClr val="124E5C"/>
                </a:solidFill>
                <a:latin typeface="Trebuchet MS"/>
                <a:cs typeface="Trebuchet MS"/>
              </a:rPr>
              <a:t>a </a:t>
            </a:r>
            <a:r>
              <a:rPr sz="2600" spc="-5" dirty="0">
                <a:solidFill>
                  <a:srgbClr val="124E5C"/>
                </a:solidFill>
                <a:latin typeface="Trebuchet MS"/>
                <a:cs typeface="Trebuchet MS"/>
              </a:rPr>
              <a:t>product per</a:t>
            </a:r>
            <a:r>
              <a:rPr sz="2600" spc="-40" dirty="0">
                <a:solidFill>
                  <a:srgbClr val="124E5C"/>
                </a:solidFill>
                <a:latin typeface="Trebuchet MS"/>
                <a:cs typeface="Trebuchet MS"/>
              </a:rPr>
              <a:t> </a:t>
            </a:r>
            <a:r>
              <a:rPr sz="2600" spc="-5" dirty="0">
                <a:solidFill>
                  <a:srgbClr val="124E5C"/>
                </a:solidFill>
                <a:latin typeface="Trebuchet MS"/>
                <a:cs typeface="Trebuchet MS"/>
              </a:rPr>
              <a:t>mole.</a:t>
            </a:r>
            <a:endParaRPr sz="26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Google Shape;22;p2"/>
          <p:cNvSpPr txBox="1">
            <a:spLocks noGrp="1"/>
          </p:cNvSpPr>
          <p:nvPr>
            <p:ph type="title"/>
          </p:nvPr>
        </p:nvSpPr>
        <p:spPr>
          <a:xfrm>
            <a:off x="901700" y="885888"/>
            <a:ext cx="4409400" cy="4215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Thus we can write as follows:</a:t>
            </a:r>
            <a:endParaRPr/>
          </a:p>
        </p:txBody>
      </p:sp>
      <p:sp>
        <p:nvSpPr>
          <p:cNvPr id="23" name="Google Shape;23;p2"/>
          <p:cNvSpPr txBox="1"/>
          <p:nvPr/>
        </p:nvSpPr>
        <p:spPr>
          <a:xfrm>
            <a:off x="876300" y="1282052"/>
            <a:ext cx="8503800" cy="4878600"/>
          </a:xfrm>
          <a:prstGeom prst="rect">
            <a:avLst/>
          </a:prstGeom>
          <a:noFill/>
          <a:ln>
            <a:noFill/>
          </a:ln>
        </p:spPr>
        <p:txBody>
          <a:bodyPr spcFirstLastPara="1" wrap="square" lIns="0" tIns="38100" rIns="0" bIns="0" anchor="t" anchorCtr="0">
            <a:spAutoFit/>
          </a:bodyPr>
          <a:lstStyle/>
          <a:p>
            <a:pPr marL="137160" marR="62864" lvl="0" indent="-99695" algn="l" rtl="0">
              <a:lnSpc>
                <a:spcPct val="138461"/>
              </a:lnSpc>
              <a:spcBef>
                <a:spcPts val="0"/>
              </a:spcBef>
              <a:spcAft>
                <a:spcPts val="0"/>
              </a:spcAft>
              <a:buNone/>
            </a:pPr>
            <a:r>
              <a:rPr lang="en-US" sz="2600">
                <a:solidFill>
                  <a:srgbClr val="124E5C"/>
                </a:solidFill>
                <a:latin typeface="Trebuchet MS"/>
                <a:ea typeface="Trebuchet MS"/>
                <a:cs typeface="Trebuchet MS"/>
                <a:sym typeface="Trebuchet MS"/>
              </a:rPr>
              <a:t>r= -1/a dCA/dt = -1/b dCB/dt =1/c dCC/dt = 1/dCD/dt =  k C</a:t>
            </a:r>
            <a:r>
              <a:rPr lang="en-US" sz="2325" baseline="30000">
                <a:solidFill>
                  <a:srgbClr val="124E5C"/>
                </a:solidFill>
                <a:latin typeface="Trebuchet MS"/>
                <a:ea typeface="Trebuchet MS"/>
                <a:cs typeface="Trebuchet MS"/>
                <a:sym typeface="Trebuchet MS"/>
              </a:rPr>
              <a:t>a	</a:t>
            </a:r>
            <a:r>
              <a:rPr lang="en-US" sz="2600">
                <a:solidFill>
                  <a:srgbClr val="124E5C"/>
                </a:solidFill>
                <a:latin typeface="Trebuchet MS"/>
                <a:ea typeface="Trebuchet MS"/>
                <a:cs typeface="Trebuchet MS"/>
                <a:sym typeface="Trebuchet MS"/>
              </a:rPr>
              <a:t>C</a:t>
            </a:r>
            <a:r>
              <a:rPr lang="en-US" sz="2325" baseline="30000">
                <a:solidFill>
                  <a:srgbClr val="124E5C"/>
                </a:solidFill>
                <a:latin typeface="Trebuchet MS"/>
                <a:ea typeface="Trebuchet MS"/>
                <a:cs typeface="Trebuchet MS"/>
                <a:sym typeface="Trebuchet MS"/>
              </a:rPr>
              <a:t>b</a:t>
            </a:r>
            <a:endParaRPr sz="2325" baseline="30000">
              <a:latin typeface="Trebuchet MS"/>
              <a:ea typeface="Trebuchet MS"/>
              <a:cs typeface="Trebuchet MS"/>
              <a:sym typeface="Trebuchet MS"/>
            </a:endParaRPr>
          </a:p>
          <a:p>
            <a:pPr marL="704850" marR="0" lvl="0" indent="0" algn="l" rtl="0">
              <a:lnSpc>
                <a:spcPct val="12258"/>
              </a:lnSpc>
              <a:spcBef>
                <a:spcPts val="0"/>
              </a:spcBef>
              <a:spcAft>
                <a:spcPts val="0"/>
              </a:spcAft>
              <a:buNone/>
            </a:pPr>
            <a:r>
              <a:rPr lang="en-US" sz="1550">
                <a:solidFill>
                  <a:srgbClr val="124E5C"/>
                </a:solidFill>
                <a:latin typeface="Trebuchet MS"/>
                <a:ea typeface="Trebuchet MS"/>
                <a:cs typeface="Trebuchet MS"/>
                <a:sym typeface="Trebuchet MS"/>
              </a:rPr>
              <a:t>A	          B</a:t>
            </a:r>
            <a:endParaRPr sz="1550">
              <a:latin typeface="Trebuchet MS"/>
              <a:ea typeface="Trebuchet MS"/>
              <a:cs typeface="Trebuchet MS"/>
              <a:sym typeface="Trebuchet MS"/>
            </a:endParaRPr>
          </a:p>
          <a:p>
            <a:pPr marL="76200" marR="0" lvl="0" indent="0" algn="l" rtl="0">
              <a:lnSpc>
                <a:spcPct val="100000"/>
              </a:lnSpc>
              <a:spcBef>
                <a:spcPts val="1590"/>
              </a:spcBef>
              <a:spcAft>
                <a:spcPts val="0"/>
              </a:spcAft>
              <a:buNone/>
            </a:pPr>
            <a:r>
              <a:rPr lang="en-US" sz="3500" u="sng">
                <a:solidFill>
                  <a:srgbClr val="731B46"/>
                </a:solidFill>
                <a:latin typeface="Times New Roman"/>
                <a:ea typeface="Times New Roman"/>
                <a:cs typeface="Times New Roman"/>
                <a:sym typeface="Times New Roman"/>
              </a:rPr>
              <a:t> </a:t>
            </a:r>
            <a:r>
              <a:rPr lang="en-US" sz="3500" b="1" u="sng">
                <a:solidFill>
                  <a:srgbClr val="731B46"/>
                </a:solidFill>
                <a:latin typeface="Comic Sans MS"/>
                <a:ea typeface="Comic Sans MS"/>
                <a:cs typeface="Comic Sans MS"/>
                <a:sym typeface="Comic Sans MS"/>
              </a:rPr>
              <a:t>Units of rate :-</a:t>
            </a:r>
            <a:endParaRPr sz="3500">
              <a:latin typeface="Comic Sans MS"/>
              <a:ea typeface="Comic Sans MS"/>
              <a:cs typeface="Comic Sans MS"/>
              <a:sym typeface="Comic Sans MS"/>
            </a:endParaRPr>
          </a:p>
          <a:p>
            <a:pPr marL="38100" marR="30480" lvl="0" indent="38735" algn="l" rtl="0">
              <a:lnSpc>
                <a:spcPct val="114599"/>
              </a:lnSpc>
              <a:spcBef>
                <a:spcPts val="1730"/>
              </a:spcBef>
              <a:spcAft>
                <a:spcPts val="0"/>
              </a:spcAft>
              <a:buNone/>
            </a:pPr>
            <a:r>
              <a:rPr lang="en-US" sz="2400">
                <a:solidFill>
                  <a:srgbClr val="124E5C"/>
                </a:solidFill>
                <a:latin typeface="Trebuchet MS"/>
                <a:ea typeface="Trebuchet MS"/>
                <a:cs typeface="Trebuchet MS"/>
                <a:sym typeface="Trebuchet MS"/>
              </a:rPr>
              <a:t>Reaction rate has the units of concentration divided by time.  We express concentration in moles per litre (mole/litre) but  time may be given in any convenient unit second(s), minutes  (min), hours (h) days (d) or possibly years.</a:t>
            </a:r>
            <a:endParaRPr sz="2400">
              <a:latin typeface="Trebuchet MS"/>
              <a:ea typeface="Trebuchet MS"/>
              <a:cs typeface="Trebuchet MS"/>
              <a:sym typeface="Trebuchet MS"/>
            </a:endParaRPr>
          </a:p>
          <a:p>
            <a:pPr marL="0" marR="0" lvl="0" indent="0" algn="l" rtl="0">
              <a:lnSpc>
                <a:spcPct val="100000"/>
              </a:lnSpc>
              <a:spcBef>
                <a:spcPts val="45"/>
              </a:spcBef>
              <a:spcAft>
                <a:spcPts val="0"/>
              </a:spcAft>
              <a:buNone/>
            </a:pPr>
            <a:endParaRPr sz="2800">
              <a:latin typeface="Trebuchet MS"/>
              <a:ea typeface="Trebuchet MS"/>
              <a:cs typeface="Trebuchet MS"/>
              <a:sym typeface="Trebuchet MS"/>
            </a:endParaRPr>
          </a:p>
          <a:p>
            <a:pPr marL="38100" marR="2231390" lvl="0" indent="0" algn="l" rtl="0">
              <a:lnSpc>
                <a:spcPct val="114599"/>
              </a:lnSpc>
              <a:spcBef>
                <a:spcPts val="0"/>
              </a:spcBef>
              <a:spcAft>
                <a:spcPts val="0"/>
              </a:spcAft>
              <a:buNone/>
            </a:pPr>
            <a:r>
              <a:rPr lang="en-US" sz="2400">
                <a:solidFill>
                  <a:srgbClr val="124E5C"/>
                </a:solidFill>
                <a:latin typeface="Trebuchet MS"/>
                <a:ea typeface="Trebuchet MS"/>
                <a:cs typeface="Trebuchet MS"/>
                <a:sym typeface="Trebuchet MS"/>
              </a:rPr>
              <a:t>Therefore, the units of reaction rates may be  mole/litre/sec or mole/litre/ minute</a:t>
            </a:r>
            <a:endParaRPr sz="2400">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901700" y="885911"/>
            <a:ext cx="5818200" cy="10890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sz="3500" u="sng">
                <a:solidFill>
                  <a:srgbClr val="731B46"/>
                </a:solidFill>
                <a:latin typeface="Times New Roman"/>
                <a:ea typeface="Times New Roman"/>
                <a:cs typeface="Times New Roman"/>
                <a:sym typeface="Times New Roman"/>
              </a:rPr>
              <a:t> </a:t>
            </a:r>
            <a:r>
              <a:rPr lang="en-US" sz="3500" b="1" u="sng">
                <a:solidFill>
                  <a:srgbClr val="731B46"/>
                </a:solidFill>
                <a:latin typeface="Comic Sans MS"/>
                <a:ea typeface="Comic Sans MS"/>
                <a:cs typeface="Comic Sans MS"/>
                <a:sym typeface="Comic Sans MS"/>
              </a:rPr>
              <a:t>Order of reaction:-</a:t>
            </a:r>
            <a:endParaRPr sz="3500">
              <a:latin typeface="Comic Sans MS"/>
              <a:ea typeface="Comic Sans MS"/>
              <a:cs typeface="Comic Sans MS"/>
              <a:sym typeface="Comic Sans MS"/>
            </a:endParaRPr>
          </a:p>
        </p:txBody>
      </p:sp>
      <p:sp>
        <p:nvSpPr>
          <p:cNvPr id="26" name="Google Shape;26;p3"/>
          <p:cNvSpPr txBox="1"/>
          <p:nvPr/>
        </p:nvSpPr>
        <p:spPr>
          <a:xfrm>
            <a:off x="901700" y="1710677"/>
            <a:ext cx="8628300" cy="4597500"/>
          </a:xfrm>
          <a:prstGeom prst="rect">
            <a:avLst/>
          </a:prstGeom>
          <a:noFill/>
          <a:ln>
            <a:noFill/>
          </a:ln>
        </p:spPr>
        <p:txBody>
          <a:bodyPr spcFirstLastPara="1" wrap="square" lIns="0" tIns="12700" rIns="0" bIns="0" anchor="t" anchorCtr="0">
            <a:spAutoFit/>
          </a:bodyPr>
          <a:lstStyle/>
          <a:p>
            <a:pPr marL="12700" marR="89535" lvl="0" indent="0" algn="l" rtl="0">
              <a:lnSpc>
                <a:spcPct val="115399"/>
              </a:lnSpc>
              <a:spcBef>
                <a:spcPts val="0"/>
              </a:spcBef>
              <a:spcAft>
                <a:spcPts val="0"/>
              </a:spcAft>
              <a:buNone/>
            </a:pPr>
            <a:r>
              <a:rPr lang="en-US" sz="2600">
                <a:solidFill>
                  <a:srgbClr val="124E5C"/>
                </a:solidFill>
                <a:latin typeface="Trebuchet MS"/>
                <a:ea typeface="Trebuchet MS"/>
                <a:cs typeface="Trebuchet MS"/>
                <a:sym typeface="Trebuchet MS"/>
              </a:rPr>
              <a:t>The order is the number of concentration terms on which  reaction rates depends.</a:t>
            </a:r>
            <a:endParaRPr sz="2600">
              <a:latin typeface="Trebuchet MS"/>
              <a:ea typeface="Trebuchet MS"/>
              <a:cs typeface="Trebuchet MS"/>
              <a:sym typeface="Trebuchet MS"/>
            </a:endParaRPr>
          </a:p>
          <a:p>
            <a:pPr marL="12700" marR="0" lvl="0" indent="0" algn="l" rtl="0">
              <a:lnSpc>
                <a:spcPct val="100000"/>
              </a:lnSpc>
              <a:spcBef>
                <a:spcPts val="480"/>
              </a:spcBef>
              <a:spcAft>
                <a:spcPts val="0"/>
              </a:spcAft>
              <a:buNone/>
            </a:pPr>
            <a:r>
              <a:rPr lang="en-US" sz="2600">
                <a:solidFill>
                  <a:srgbClr val="124E5C"/>
                </a:solidFill>
                <a:latin typeface="Trebuchet MS"/>
                <a:ea typeface="Trebuchet MS"/>
                <a:cs typeface="Trebuchet MS"/>
                <a:sym typeface="Trebuchet MS"/>
              </a:rPr>
              <a:t>Thus,</a:t>
            </a:r>
            <a:endParaRPr sz="2600">
              <a:latin typeface="Trebuchet MS"/>
              <a:ea typeface="Trebuchet MS"/>
              <a:cs typeface="Trebuchet MS"/>
              <a:sym typeface="Trebuchet MS"/>
            </a:endParaRPr>
          </a:p>
          <a:p>
            <a:pPr marL="0" marR="0" lvl="0" indent="0" algn="l" rtl="0">
              <a:lnSpc>
                <a:spcPct val="100000"/>
              </a:lnSpc>
              <a:spcBef>
                <a:spcPts val="55"/>
              </a:spcBef>
              <a:spcAft>
                <a:spcPts val="0"/>
              </a:spcAft>
              <a:buNone/>
            </a:pPr>
            <a:endParaRPr sz="3050">
              <a:latin typeface="Trebuchet MS"/>
              <a:ea typeface="Trebuchet MS"/>
              <a:cs typeface="Trebuchet MS"/>
              <a:sym typeface="Trebuchet MS"/>
            </a:endParaRPr>
          </a:p>
          <a:p>
            <a:pPr marL="12700" marR="5080" lvl="0" indent="0" algn="l" rtl="0">
              <a:lnSpc>
                <a:spcPct val="115399"/>
              </a:lnSpc>
              <a:spcBef>
                <a:spcPts val="0"/>
              </a:spcBef>
              <a:spcAft>
                <a:spcPts val="0"/>
              </a:spcAft>
              <a:buNone/>
            </a:pPr>
            <a:r>
              <a:rPr lang="en-US" sz="2600">
                <a:solidFill>
                  <a:srgbClr val="124E5C"/>
                </a:solidFill>
                <a:latin typeface="Trebuchet MS"/>
                <a:ea typeface="Trebuchet MS"/>
                <a:cs typeface="Trebuchet MS"/>
                <a:sym typeface="Trebuchet MS"/>
              </a:rPr>
              <a:t>if the rate of a reaction depends on the first power of the  concentration of reactant, i.e.</a:t>
            </a:r>
            <a:endParaRPr sz="2600">
              <a:latin typeface="Trebuchet MS"/>
              <a:ea typeface="Trebuchet MS"/>
              <a:cs typeface="Trebuchet MS"/>
              <a:sym typeface="Trebuchet MS"/>
            </a:endParaRPr>
          </a:p>
          <a:p>
            <a:pPr marL="0" marR="0" lvl="0" indent="0" algn="l" rtl="0">
              <a:lnSpc>
                <a:spcPct val="100000"/>
              </a:lnSpc>
              <a:spcBef>
                <a:spcPts val="15"/>
              </a:spcBef>
              <a:spcAft>
                <a:spcPts val="0"/>
              </a:spcAft>
              <a:buNone/>
            </a:pPr>
            <a:endParaRPr sz="3500">
              <a:latin typeface="Trebuchet MS"/>
              <a:ea typeface="Trebuchet MS"/>
              <a:cs typeface="Trebuchet MS"/>
              <a:sym typeface="Trebuchet MS"/>
            </a:endParaRPr>
          </a:p>
          <a:p>
            <a:pPr marL="12700" marR="0" lvl="0" indent="0" algn="l" rtl="0">
              <a:lnSpc>
                <a:spcPct val="100000"/>
              </a:lnSpc>
              <a:spcBef>
                <a:spcPts val="0"/>
              </a:spcBef>
              <a:spcAft>
                <a:spcPts val="0"/>
              </a:spcAft>
              <a:buNone/>
            </a:pPr>
            <a:r>
              <a:rPr lang="en-US" sz="2600">
                <a:solidFill>
                  <a:srgbClr val="124E5C"/>
                </a:solidFill>
                <a:latin typeface="Trebuchet MS"/>
                <a:ea typeface="Trebuchet MS"/>
                <a:cs typeface="Trebuchet MS"/>
                <a:sym typeface="Trebuchet MS"/>
              </a:rPr>
              <a:t>Rate = KC1</a:t>
            </a:r>
            <a:endParaRPr sz="2600">
              <a:latin typeface="Trebuchet MS"/>
              <a:ea typeface="Trebuchet MS"/>
              <a:cs typeface="Trebuchet MS"/>
              <a:sym typeface="Trebuchet MS"/>
            </a:endParaRPr>
          </a:p>
          <a:p>
            <a:pPr marL="0" marR="0" lvl="0" indent="0" algn="l" rtl="0">
              <a:lnSpc>
                <a:spcPct val="100000"/>
              </a:lnSpc>
              <a:spcBef>
                <a:spcPts val="15"/>
              </a:spcBef>
              <a:spcAft>
                <a:spcPts val="0"/>
              </a:spcAft>
              <a:buNone/>
            </a:pPr>
            <a:endParaRPr sz="3500">
              <a:latin typeface="Trebuchet MS"/>
              <a:ea typeface="Trebuchet MS"/>
              <a:cs typeface="Trebuchet MS"/>
              <a:sym typeface="Trebuchet MS"/>
            </a:endParaRPr>
          </a:p>
          <a:p>
            <a:pPr marL="12700" marR="0" lvl="0" indent="0" algn="l" rtl="0">
              <a:lnSpc>
                <a:spcPct val="100000"/>
              </a:lnSpc>
              <a:spcBef>
                <a:spcPts val="5"/>
              </a:spcBef>
              <a:spcAft>
                <a:spcPts val="0"/>
              </a:spcAft>
              <a:buNone/>
            </a:pPr>
            <a:r>
              <a:rPr lang="en-US" sz="2600">
                <a:solidFill>
                  <a:srgbClr val="124E5C"/>
                </a:solidFill>
                <a:latin typeface="Trebuchet MS"/>
                <a:ea typeface="Trebuchet MS"/>
                <a:cs typeface="Trebuchet MS"/>
                <a:sym typeface="Trebuchet MS"/>
              </a:rPr>
              <a:t>Thus the reaction is said to be of the first order.</a:t>
            </a:r>
            <a:endParaRPr sz="2600">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900" y="1282052"/>
            <a:ext cx="8879205" cy="5054600"/>
          </a:xfrm>
          <a:prstGeom prst="rect">
            <a:avLst/>
          </a:prstGeom>
        </p:spPr>
        <p:txBody>
          <a:bodyPr vert="horz" wrap="square" lIns="0" tIns="12700" rIns="0" bIns="0" rtlCol="0">
            <a:spAutoFit/>
          </a:bodyPr>
          <a:lstStyle/>
          <a:p>
            <a:pPr marL="63500" marR="30480">
              <a:lnSpc>
                <a:spcPct val="115399"/>
              </a:lnSpc>
              <a:spcBef>
                <a:spcPts val="100"/>
              </a:spcBef>
            </a:pPr>
            <a:r>
              <a:rPr sz="2600" spc="-5" dirty="0">
                <a:solidFill>
                  <a:srgbClr val="124E5C"/>
                </a:solidFill>
                <a:latin typeface="Trebuchet MS"/>
                <a:cs typeface="Trebuchet MS"/>
              </a:rPr>
              <a:t>When the rate is proportional to the product of two  reactant concentrations or the square of the concentration  of </a:t>
            </a:r>
            <a:r>
              <a:rPr sz="2600" dirty="0">
                <a:solidFill>
                  <a:srgbClr val="124E5C"/>
                </a:solidFill>
                <a:latin typeface="Trebuchet MS"/>
                <a:cs typeface="Trebuchet MS"/>
              </a:rPr>
              <a:t>a </a:t>
            </a:r>
            <a:r>
              <a:rPr sz="2600" spc="-5" dirty="0">
                <a:solidFill>
                  <a:srgbClr val="124E5C"/>
                </a:solidFill>
                <a:latin typeface="Trebuchet MS"/>
                <a:cs typeface="Trebuchet MS"/>
              </a:rPr>
              <a:t>reactant,the reaction is of the second</a:t>
            </a:r>
            <a:r>
              <a:rPr sz="2600" spc="-35" dirty="0">
                <a:solidFill>
                  <a:srgbClr val="124E5C"/>
                </a:solidFill>
                <a:latin typeface="Trebuchet MS"/>
                <a:cs typeface="Trebuchet MS"/>
              </a:rPr>
              <a:t> </a:t>
            </a:r>
            <a:r>
              <a:rPr sz="2600" spc="-5" dirty="0">
                <a:solidFill>
                  <a:srgbClr val="124E5C"/>
                </a:solidFill>
                <a:latin typeface="Trebuchet MS"/>
                <a:cs typeface="Trebuchet MS"/>
              </a:rPr>
              <a:t>order.</a:t>
            </a:r>
            <a:endParaRPr sz="2600">
              <a:latin typeface="Trebuchet MS"/>
              <a:cs typeface="Trebuchet MS"/>
            </a:endParaRPr>
          </a:p>
          <a:p>
            <a:pPr>
              <a:lnSpc>
                <a:spcPct val="100000"/>
              </a:lnSpc>
              <a:spcBef>
                <a:spcPts val="55"/>
              </a:spcBef>
            </a:pPr>
            <a:endParaRPr sz="3050">
              <a:latin typeface="Trebuchet MS"/>
              <a:cs typeface="Trebuchet MS"/>
            </a:endParaRPr>
          </a:p>
          <a:p>
            <a:pPr marL="63500" marR="1494790">
              <a:lnSpc>
                <a:spcPct val="115399"/>
              </a:lnSpc>
            </a:pPr>
            <a:r>
              <a:rPr sz="2600" spc="-5" dirty="0">
                <a:solidFill>
                  <a:srgbClr val="124E5C"/>
                </a:solidFill>
                <a:latin typeface="Trebuchet MS"/>
                <a:cs typeface="Trebuchet MS"/>
              </a:rPr>
              <a:t>If the reaction rate is experimentally found to be  represented</a:t>
            </a:r>
            <a:r>
              <a:rPr sz="2600" spc="-10" dirty="0">
                <a:solidFill>
                  <a:srgbClr val="124E5C"/>
                </a:solidFill>
                <a:latin typeface="Trebuchet MS"/>
                <a:cs typeface="Trebuchet MS"/>
              </a:rPr>
              <a:t> </a:t>
            </a:r>
            <a:r>
              <a:rPr sz="2600" spc="-5" dirty="0">
                <a:solidFill>
                  <a:srgbClr val="124E5C"/>
                </a:solidFill>
                <a:latin typeface="Trebuchet MS"/>
                <a:cs typeface="Trebuchet MS"/>
              </a:rPr>
              <a:t>by</a:t>
            </a:r>
            <a:endParaRPr sz="2600">
              <a:latin typeface="Trebuchet MS"/>
              <a:cs typeface="Trebuchet MS"/>
            </a:endParaRPr>
          </a:p>
          <a:p>
            <a:pPr>
              <a:lnSpc>
                <a:spcPct val="100000"/>
              </a:lnSpc>
              <a:spcBef>
                <a:spcPts val="15"/>
              </a:spcBef>
            </a:pPr>
            <a:endParaRPr sz="3500">
              <a:latin typeface="Trebuchet MS"/>
              <a:cs typeface="Trebuchet MS"/>
            </a:endParaRPr>
          </a:p>
          <a:p>
            <a:pPr marL="63500">
              <a:lnSpc>
                <a:spcPct val="100000"/>
              </a:lnSpc>
            </a:pPr>
            <a:r>
              <a:rPr sz="2600" spc="-5" dirty="0">
                <a:solidFill>
                  <a:srgbClr val="124E5C"/>
                </a:solidFill>
                <a:latin typeface="Trebuchet MS"/>
                <a:cs typeface="Trebuchet MS"/>
              </a:rPr>
              <a:t>−</a:t>
            </a:r>
            <a:r>
              <a:rPr sz="2600" u="heavy" spc="-5" dirty="0">
                <a:solidFill>
                  <a:srgbClr val="124E5C"/>
                </a:solidFill>
                <a:uFill>
                  <a:solidFill>
                    <a:srgbClr val="124E5C"/>
                  </a:solidFill>
                </a:uFill>
                <a:latin typeface="Trebuchet MS"/>
                <a:cs typeface="Trebuchet MS"/>
              </a:rPr>
              <a:t>dC</a:t>
            </a:r>
            <a:r>
              <a:rPr sz="2600" spc="-5" dirty="0">
                <a:solidFill>
                  <a:srgbClr val="124E5C"/>
                </a:solidFill>
                <a:latin typeface="Trebuchet MS"/>
                <a:cs typeface="Trebuchet MS"/>
              </a:rPr>
              <a:t> </a:t>
            </a:r>
            <a:r>
              <a:rPr sz="2600" dirty="0">
                <a:solidFill>
                  <a:srgbClr val="124E5C"/>
                </a:solidFill>
                <a:latin typeface="Trebuchet MS"/>
                <a:cs typeface="Trebuchet MS"/>
              </a:rPr>
              <a:t>=</a:t>
            </a:r>
            <a:r>
              <a:rPr sz="2600" spc="-10" dirty="0">
                <a:solidFill>
                  <a:srgbClr val="124E5C"/>
                </a:solidFill>
                <a:latin typeface="Trebuchet MS"/>
                <a:cs typeface="Trebuchet MS"/>
              </a:rPr>
              <a:t> </a:t>
            </a:r>
            <a:r>
              <a:rPr sz="2600" spc="-5" dirty="0">
                <a:solidFill>
                  <a:srgbClr val="124E5C"/>
                </a:solidFill>
                <a:latin typeface="Trebuchet MS"/>
                <a:cs typeface="Trebuchet MS"/>
              </a:rPr>
              <a:t>KC</a:t>
            </a:r>
            <a:r>
              <a:rPr sz="2325" spc="-7" baseline="32258" dirty="0">
                <a:solidFill>
                  <a:srgbClr val="124E5C"/>
                </a:solidFill>
                <a:latin typeface="Trebuchet MS"/>
                <a:cs typeface="Trebuchet MS"/>
              </a:rPr>
              <a:t>n</a:t>
            </a:r>
            <a:endParaRPr sz="2325" baseline="32258">
              <a:latin typeface="Trebuchet MS"/>
              <a:cs typeface="Trebuchet MS"/>
            </a:endParaRPr>
          </a:p>
          <a:p>
            <a:pPr marL="361315">
              <a:lnSpc>
                <a:spcPct val="100000"/>
              </a:lnSpc>
              <a:spcBef>
                <a:spcPts val="480"/>
              </a:spcBef>
            </a:pPr>
            <a:r>
              <a:rPr sz="2600" spc="-5" dirty="0">
                <a:solidFill>
                  <a:srgbClr val="124E5C"/>
                </a:solidFill>
                <a:latin typeface="Trebuchet MS"/>
                <a:cs typeface="Trebuchet MS"/>
              </a:rPr>
              <a:t>dt</a:t>
            </a:r>
            <a:endParaRPr sz="2600">
              <a:latin typeface="Trebuchet MS"/>
              <a:cs typeface="Trebuchet MS"/>
            </a:endParaRPr>
          </a:p>
          <a:p>
            <a:pPr>
              <a:lnSpc>
                <a:spcPct val="100000"/>
              </a:lnSpc>
              <a:spcBef>
                <a:spcPts val="15"/>
              </a:spcBef>
            </a:pPr>
            <a:endParaRPr sz="3500">
              <a:latin typeface="Trebuchet MS"/>
              <a:cs typeface="Trebuchet MS"/>
            </a:endParaRPr>
          </a:p>
          <a:p>
            <a:pPr marL="63500">
              <a:lnSpc>
                <a:spcPct val="100000"/>
              </a:lnSpc>
              <a:spcBef>
                <a:spcPts val="5"/>
              </a:spcBef>
            </a:pPr>
            <a:r>
              <a:rPr sz="2600" spc="-5" dirty="0">
                <a:solidFill>
                  <a:srgbClr val="124E5C"/>
                </a:solidFill>
                <a:latin typeface="Trebuchet MS"/>
                <a:cs typeface="Trebuchet MS"/>
              </a:rPr>
              <a:t>The order of the reaction is</a:t>
            </a:r>
            <a:r>
              <a:rPr sz="2600" spc="-15" dirty="0">
                <a:solidFill>
                  <a:srgbClr val="124E5C"/>
                </a:solidFill>
                <a:latin typeface="Trebuchet MS"/>
                <a:cs typeface="Trebuchet MS"/>
              </a:rPr>
              <a:t> </a:t>
            </a:r>
            <a:r>
              <a:rPr sz="2600" spc="-5" dirty="0">
                <a:solidFill>
                  <a:srgbClr val="124E5C"/>
                </a:solidFill>
                <a:latin typeface="Trebuchet MS"/>
                <a:cs typeface="Trebuchet MS"/>
              </a:rPr>
              <a:t>n.</a:t>
            </a:r>
            <a:endParaRPr sz="26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824852"/>
            <a:ext cx="8867140" cy="1397000"/>
          </a:xfrm>
          <a:prstGeom prst="rect">
            <a:avLst/>
          </a:prstGeom>
        </p:spPr>
        <p:txBody>
          <a:bodyPr vert="horz" wrap="square" lIns="0" tIns="12700" rIns="0" bIns="0" rtlCol="0">
            <a:spAutoFit/>
          </a:bodyPr>
          <a:lstStyle/>
          <a:p>
            <a:pPr marL="12700" marR="5080">
              <a:lnSpc>
                <a:spcPct val="115399"/>
              </a:lnSpc>
              <a:spcBef>
                <a:spcPts val="100"/>
              </a:spcBef>
            </a:pPr>
            <a:r>
              <a:rPr spc="-5" dirty="0"/>
              <a:t>If several reactants A, B, C, </a:t>
            </a:r>
            <a:r>
              <a:rPr dirty="0"/>
              <a:t>. . . . . . </a:t>
            </a:r>
            <a:r>
              <a:rPr spc="-5" dirty="0"/>
              <a:t>.etc are involved and  it is observed experimentally that the rate of the process is  given</a:t>
            </a:r>
            <a:r>
              <a:rPr spc="-10" dirty="0"/>
              <a:t> </a:t>
            </a:r>
            <a:r>
              <a:rPr spc="-5" dirty="0"/>
              <a:t>by,</a:t>
            </a:r>
          </a:p>
        </p:txBody>
      </p:sp>
      <p:sp>
        <p:nvSpPr>
          <p:cNvPr id="3" name="object 3"/>
          <p:cNvSpPr txBox="1"/>
          <p:nvPr/>
        </p:nvSpPr>
        <p:spPr>
          <a:xfrm>
            <a:off x="3616571" y="2714688"/>
            <a:ext cx="874394" cy="421640"/>
          </a:xfrm>
          <a:prstGeom prst="rect">
            <a:avLst/>
          </a:prstGeom>
        </p:spPr>
        <p:txBody>
          <a:bodyPr vert="horz" wrap="square" lIns="0" tIns="12700" rIns="0" bIns="0" rtlCol="0">
            <a:spAutoFit/>
          </a:bodyPr>
          <a:lstStyle/>
          <a:p>
            <a:pPr marL="12700">
              <a:lnSpc>
                <a:spcPct val="100000"/>
              </a:lnSpc>
              <a:spcBef>
                <a:spcPts val="100"/>
              </a:spcBef>
            </a:pPr>
            <a:r>
              <a:rPr sz="2600" spc="-5" dirty="0">
                <a:solidFill>
                  <a:srgbClr val="124E5C"/>
                </a:solidFill>
                <a:latin typeface="Trebuchet MS"/>
                <a:cs typeface="Trebuchet MS"/>
              </a:rPr>
              <a:t>......</a:t>
            </a:r>
            <a:r>
              <a:rPr sz="2600" dirty="0">
                <a:solidFill>
                  <a:srgbClr val="124E5C"/>
                </a:solidFill>
                <a:latin typeface="Trebuchet MS"/>
                <a:cs typeface="Trebuchet MS"/>
              </a:rPr>
              <a:t>.</a:t>
            </a:r>
            <a:endParaRPr sz="2600">
              <a:latin typeface="Trebuchet MS"/>
              <a:cs typeface="Trebuchet MS"/>
            </a:endParaRPr>
          </a:p>
        </p:txBody>
      </p:sp>
      <p:sp>
        <p:nvSpPr>
          <p:cNvPr id="4" name="object 4"/>
          <p:cNvSpPr txBox="1"/>
          <p:nvPr/>
        </p:nvSpPr>
        <p:spPr>
          <a:xfrm>
            <a:off x="876300" y="2714688"/>
            <a:ext cx="2632075" cy="878840"/>
          </a:xfrm>
          <a:prstGeom prst="rect">
            <a:avLst/>
          </a:prstGeom>
        </p:spPr>
        <p:txBody>
          <a:bodyPr vert="horz" wrap="square" lIns="0" tIns="12700" rIns="0" bIns="0" rtlCol="0">
            <a:spAutoFit/>
          </a:bodyPr>
          <a:lstStyle/>
          <a:p>
            <a:pPr marL="38100">
              <a:lnSpc>
                <a:spcPts val="2385"/>
              </a:lnSpc>
              <a:spcBef>
                <a:spcPts val="100"/>
              </a:spcBef>
              <a:tabLst>
                <a:tab pos="1649095" algn="l"/>
                <a:tab pos="2169795" algn="l"/>
              </a:tabLst>
            </a:pPr>
            <a:r>
              <a:rPr sz="2600" spc="-5" dirty="0">
                <a:solidFill>
                  <a:srgbClr val="124E5C"/>
                </a:solidFill>
                <a:latin typeface="Trebuchet MS"/>
                <a:cs typeface="Trebuchet MS"/>
              </a:rPr>
              <a:t>−</a:t>
            </a:r>
            <a:r>
              <a:rPr sz="2600" u="heavy" spc="-5" dirty="0">
                <a:solidFill>
                  <a:srgbClr val="124E5C"/>
                </a:solidFill>
                <a:uFill>
                  <a:solidFill>
                    <a:srgbClr val="124E5C"/>
                  </a:solidFill>
                </a:uFill>
                <a:latin typeface="Trebuchet MS"/>
                <a:cs typeface="Trebuchet MS"/>
              </a:rPr>
              <a:t>dc</a:t>
            </a:r>
            <a:r>
              <a:rPr sz="2600" spc="-5" dirty="0">
                <a:solidFill>
                  <a:srgbClr val="124E5C"/>
                </a:solidFill>
                <a:latin typeface="Trebuchet MS"/>
                <a:cs typeface="Trebuchet MS"/>
              </a:rPr>
              <a:t> </a:t>
            </a:r>
            <a:r>
              <a:rPr sz="2600" dirty="0">
                <a:solidFill>
                  <a:srgbClr val="124E5C"/>
                </a:solidFill>
                <a:latin typeface="Trebuchet MS"/>
                <a:cs typeface="Trebuchet MS"/>
              </a:rPr>
              <a:t>= </a:t>
            </a:r>
            <a:r>
              <a:rPr sz="2600" spc="-5" dirty="0">
                <a:solidFill>
                  <a:srgbClr val="124E5C"/>
                </a:solidFill>
                <a:latin typeface="Trebuchet MS"/>
                <a:cs typeface="Trebuchet MS"/>
              </a:rPr>
              <a:t>KC</a:t>
            </a:r>
            <a:r>
              <a:rPr sz="2325" spc="-7" baseline="32258" dirty="0">
                <a:solidFill>
                  <a:srgbClr val="124E5C"/>
                </a:solidFill>
                <a:latin typeface="Trebuchet MS"/>
                <a:cs typeface="Trebuchet MS"/>
              </a:rPr>
              <a:t>α	</a:t>
            </a:r>
            <a:r>
              <a:rPr sz="2600" dirty="0">
                <a:solidFill>
                  <a:srgbClr val="124E5C"/>
                </a:solidFill>
                <a:latin typeface="Trebuchet MS"/>
                <a:cs typeface="Trebuchet MS"/>
              </a:rPr>
              <a:t>C</a:t>
            </a:r>
            <a:r>
              <a:rPr sz="2325" baseline="32258" dirty="0">
                <a:solidFill>
                  <a:srgbClr val="124E5C"/>
                </a:solidFill>
                <a:latin typeface="Trebuchet MS"/>
                <a:cs typeface="Trebuchet MS"/>
              </a:rPr>
              <a:t>β	</a:t>
            </a:r>
            <a:r>
              <a:rPr sz="2600" dirty="0">
                <a:solidFill>
                  <a:srgbClr val="124E5C"/>
                </a:solidFill>
                <a:latin typeface="Trebuchet MS"/>
                <a:cs typeface="Trebuchet MS"/>
              </a:rPr>
              <a:t>C</a:t>
            </a:r>
            <a:r>
              <a:rPr sz="2325" baseline="32258" dirty="0">
                <a:solidFill>
                  <a:srgbClr val="124E5C"/>
                </a:solidFill>
                <a:latin typeface="Trebuchet MS"/>
                <a:cs typeface="Trebuchet MS"/>
              </a:rPr>
              <a:t>γ</a:t>
            </a:r>
            <a:endParaRPr sz="2325" baseline="32258">
              <a:latin typeface="Trebuchet MS"/>
              <a:cs typeface="Trebuchet MS"/>
            </a:endParaRPr>
          </a:p>
          <a:p>
            <a:pPr marL="1433195">
              <a:lnSpc>
                <a:spcPts val="1125"/>
              </a:lnSpc>
              <a:tabLst>
                <a:tab pos="1958339" algn="l"/>
                <a:tab pos="2475230" algn="l"/>
              </a:tabLst>
            </a:pPr>
            <a:r>
              <a:rPr sz="1550" spc="5" dirty="0">
                <a:solidFill>
                  <a:srgbClr val="124E5C"/>
                </a:solidFill>
                <a:latin typeface="Trebuchet MS"/>
                <a:cs typeface="Trebuchet MS"/>
              </a:rPr>
              <a:t>A	B	C</a:t>
            </a:r>
            <a:endParaRPr sz="1550">
              <a:latin typeface="Trebuchet MS"/>
              <a:cs typeface="Trebuchet MS"/>
            </a:endParaRPr>
          </a:p>
          <a:p>
            <a:pPr marL="236854">
              <a:lnSpc>
                <a:spcPct val="100000"/>
              </a:lnSpc>
              <a:spcBef>
                <a:spcPts val="90"/>
              </a:spcBef>
            </a:pPr>
            <a:r>
              <a:rPr sz="2600" spc="-5" dirty="0">
                <a:solidFill>
                  <a:srgbClr val="124E5C"/>
                </a:solidFill>
                <a:latin typeface="Trebuchet MS"/>
                <a:cs typeface="Trebuchet MS"/>
              </a:rPr>
              <a:t>dt</a:t>
            </a:r>
            <a:endParaRPr sz="2600">
              <a:latin typeface="Trebuchet MS"/>
              <a:cs typeface="Trebuchet MS"/>
            </a:endParaRPr>
          </a:p>
        </p:txBody>
      </p:sp>
      <p:sp>
        <p:nvSpPr>
          <p:cNvPr id="5" name="object 5"/>
          <p:cNvSpPr txBox="1"/>
          <p:nvPr/>
        </p:nvSpPr>
        <p:spPr>
          <a:xfrm>
            <a:off x="901700" y="4025252"/>
            <a:ext cx="8885555" cy="1397000"/>
          </a:xfrm>
          <a:prstGeom prst="rect">
            <a:avLst/>
          </a:prstGeom>
        </p:spPr>
        <p:txBody>
          <a:bodyPr vert="horz" wrap="square" lIns="0" tIns="12700" rIns="0" bIns="0" rtlCol="0">
            <a:spAutoFit/>
          </a:bodyPr>
          <a:lstStyle/>
          <a:p>
            <a:pPr marL="12700" marR="5080" algn="just">
              <a:lnSpc>
                <a:spcPct val="115399"/>
              </a:lnSpc>
              <a:spcBef>
                <a:spcPts val="100"/>
              </a:spcBef>
            </a:pPr>
            <a:r>
              <a:rPr sz="2600" spc="-5" dirty="0">
                <a:solidFill>
                  <a:srgbClr val="124E5C"/>
                </a:solidFill>
                <a:latin typeface="Trebuchet MS"/>
                <a:cs typeface="Trebuchet MS"/>
              </a:rPr>
              <a:t>Then the order of the reaction would be </a:t>
            </a:r>
            <a:r>
              <a:rPr sz="2600" dirty="0">
                <a:solidFill>
                  <a:srgbClr val="124E5C"/>
                </a:solidFill>
                <a:latin typeface="Trebuchet MS"/>
                <a:cs typeface="Trebuchet MS"/>
              </a:rPr>
              <a:t>n = </a:t>
            </a:r>
            <a:r>
              <a:rPr sz="2600" spc="-5" dirty="0">
                <a:solidFill>
                  <a:srgbClr val="124E5C"/>
                </a:solidFill>
                <a:latin typeface="Trebuchet MS"/>
                <a:cs typeface="Trebuchet MS"/>
              </a:rPr>
              <a:t>α+β+γ+.......  The reaction is said to be </a:t>
            </a:r>
            <a:r>
              <a:rPr sz="2600" dirty="0">
                <a:solidFill>
                  <a:srgbClr val="124E5C"/>
                </a:solidFill>
                <a:latin typeface="Trebuchet MS"/>
                <a:cs typeface="Trebuchet MS"/>
              </a:rPr>
              <a:t>α </a:t>
            </a:r>
            <a:r>
              <a:rPr sz="2600" spc="-5" dirty="0">
                <a:solidFill>
                  <a:srgbClr val="124E5C"/>
                </a:solidFill>
                <a:latin typeface="Trebuchet MS"/>
                <a:cs typeface="Trebuchet MS"/>
              </a:rPr>
              <a:t>th order with respect to A, </a:t>
            </a:r>
            <a:r>
              <a:rPr sz="2600" dirty="0">
                <a:solidFill>
                  <a:srgbClr val="124E5C"/>
                </a:solidFill>
                <a:latin typeface="Trebuchet MS"/>
                <a:cs typeface="Trebuchet MS"/>
              </a:rPr>
              <a:t>β </a:t>
            </a:r>
            <a:r>
              <a:rPr sz="2600" spc="-5" dirty="0">
                <a:solidFill>
                  <a:srgbClr val="124E5C"/>
                </a:solidFill>
                <a:latin typeface="Trebuchet MS"/>
                <a:cs typeface="Trebuchet MS"/>
              </a:rPr>
              <a:t>th  order with respect to </a:t>
            </a:r>
            <a:r>
              <a:rPr sz="2600" dirty="0">
                <a:solidFill>
                  <a:srgbClr val="124E5C"/>
                </a:solidFill>
                <a:latin typeface="Trebuchet MS"/>
                <a:cs typeface="Trebuchet MS"/>
              </a:rPr>
              <a:t>B</a:t>
            </a:r>
            <a:r>
              <a:rPr sz="2600" spc="765" dirty="0">
                <a:solidFill>
                  <a:srgbClr val="124E5C"/>
                </a:solidFill>
                <a:latin typeface="Trebuchet MS"/>
                <a:cs typeface="Trebuchet MS"/>
              </a:rPr>
              <a:t> </a:t>
            </a:r>
            <a:r>
              <a:rPr sz="2600" spc="-5" dirty="0">
                <a:solidFill>
                  <a:srgbClr val="124E5C"/>
                </a:solidFill>
                <a:latin typeface="Trebuchet MS"/>
                <a:cs typeface="Trebuchet MS"/>
              </a:rPr>
              <a:t>etc.</a:t>
            </a:r>
            <a:endParaRPr sz="26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824852"/>
            <a:ext cx="8773160" cy="1397000"/>
          </a:xfrm>
          <a:prstGeom prst="rect">
            <a:avLst/>
          </a:prstGeom>
        </p:spPr>
        <p:txBody>
          <a:bodyPr vert="horz" wrap="square" lIns="0" tIns="12700" rIns="0" bIns="0" rtlCol="0">
            <a:spAutoFit/>
          </a:bodyPr>
          <a:lstStyle/>
          <a:p>
            <a:pPr marL="12700" marR="5080">
              <a:lnSpc>
                <a:spcPct val="115399"/>
              </a:lnSpc>
              <a:spcBef>
                <a:spcPts val="100"/>
              </a:spcBef>
            </a:pPr>
            <a:r>
              <a:rPr spc="-5" dirty="0"/>
              <a:t>But there are reactions in which the order is fractional i.e.  </a:t>
            </a:r>
            <a:r>
              <a:rPr dirty="0"/>
              <a:t>n </a:t>
            </a:r>
            <a:r>
              <a:rPr spc="-5" dirty="0"/>
              <a:t>=</a:t>
            </a:r>
            <a:r>
              <a:rPr u="heavy" spc="-5" dirty="0">
                <a:uFill>
                  <a:solidFill>
                    <a:srgbClr val="124E5C"/>
                  </a:solidFill>
                </a:uFill>
              </a:rPr>
              <a:t>1</a:t>
            </a:r>
            <a:r>
              <a:rPr spc="-15" dirty="0"/>
              <a:t> </a:t>
            </a:r>
            <a:r>
              <a:rPr spc="-5" dirty="0"/>
              <a:t>,</a:t>
            </a:r>
            <a:r>
              <a:rPr u="heavy" spc="-5" dirty="0">
                <a:uFill>
                  <a:solidFill>
                    <a:srgbClr val="124E5C"/>
                  </a:solidFill>
                </a:uFill>
              </a:rPr>
              <a:t>3</a:t>
            </a:r>
          </a:p>
          <a:p>
            <a:pPr marL="509905">
              <a:lnSpc>
                <a:spcPct val="100000"/>
              </a:lnSpc>
              <a:spcBef>
                <a:spcPts val="480"/>
              </a:spcBef>
              <a:tabLst>
                <a:tab pos="881380" algn="l"/>
              </a:tabLst>
            </a:pPr>
            <a:r>
              <a:rPr dirty="0"/>
              <a:t>2	2</a:t>
            </a:r>
          </a:p>
        </p:txBody>
      </p:sp>
      <p:sp>
        <p:nvSpPr>
          <p:cNvPr id="3" name="object 3"/>
          <p:cNvSpPr txBox="1"/>
          <p:nvPr/>
        </p:nvSpPr>
        <p:spPr>
          <a:xfrm>
            <a:off x="901700" y="2828988"/>
            <a:ext cx="8708390" cy="2612390"/>
          </a:xfrm>
          <a:prstGeom prst="rect">
            <a:avLst/>
          </a:prstGeom>
        </p:spPr>
        <p:txBody>
          <a:bodyPr vert="horz" wrap="square" lIns="0" tIns="12700" rIns="0" bIns="0" rtlCol="0">
            <a:spAutoFit/>
          </a:bodyPr>
          <a:lstStyle/>
          <a:p>
            <a:pPr marL="12700">
              <a:lnSpc>
                <a:spcPct val="100000"/>
              </a:lnSpc>
              <a:spcBef>
                <a:spcPts val="100"/>
              </a:spcBef>
            </a:pPr>
            <a:r>
              <a:rPr sz="3500" u="heavy" spc="-875" dirty="0">
                <a:solidFill>
                  <a:srgbClr val="731B46"/>
                </a:solidFill>
                <a:uFill>
                  <a:solidFill>
                    <a:srgbClr val="731B46"/>
                  </a:solidFill>
                </a:uFill>
                <a:latin typeface="Times New Roman"/>
                <a:cs typeface="Times New Roman"/>
              </a:rPr>
              <a:t> </a:t>
            </a:r>
            <a:r>
              <a:rPr sz="3500" b="1" u="heavy" spc="-5" dirty="0">
                <a:solidFill>
                  <a:srgbClr val="731B46"/>
                </a:solidFill>
                <a:uFill>
                  <a:solidFill>
                    <a:srgbClr val="731B46"/>
                  </a:solidFill>
                </a:uFill>
                <a:latin typeface="Comic Sans MS"/>
                <a:cs typeface="Comic Sans MS"/>
              </a:rPr>
              <a:t>Molecularity of </a:t>
            </a:r>
            <a:r>
              <a:rPr sz="3500" b="1" u="heavy" dirty="0">
                <a:solidFill>
                  <a:srgbClr val="731B46"/>
                </a:solidFill>
                <a:uFill>
                  <a:solidFill>
                    <a:srgbClr val="731B46"/>
                  </a:solidFill>
                </a:uFill>
                <a:latin typeface="Comic Sans MS"/>
                <a:cs typeface="Comic Sans MS"/>
              </a:rPr>
              <a:t>a</a:t>
            </a:r>
            <a:r>
              <a:rPr sz="3500" b="1" u="heavy" spc="-20" dirty="0">
                <a:solidFill>
                  <a:srgbClr val="731B46"/>
                </a:solidFill>
                <a:uFill>
                  <a:solidFill>
                    <a:srgbClr val="731B46"/>
                  </a:solidFill>
                </a:uFill>
                <a:latin typeface="Comic Sans MS"/>
                <a:cs typeface="Comic Sans MS"/>
              </a:rPr>
              <a:t> </a:t>
            </a:r>
            <a:r>
              <a:rPr sz="3500" b="1" u="heavy" spc="-5" dirty="0">
                <a:solidFill>
                  <a:srgbClr val="731B46"/>
                </a:solidFill>
                <a:uFill>
                  <a:solidFill>
                    <a:srgbClr val="731B46"/>
                  </a:solidFill>
                </a:uFill>
                <a:latin typeface="Comic Sans MS"/>
                <a:cs typeface="Comic Sans MS"/>
              </a:rPr>
              <a:t>reaction:-</a:t>
            </a:r>
            <a:endParaRPr sz="3500">
              <a:latin typeface="Comic Sans MS"/>
              <a:cs typeface="Comic Sans MS"/>
            </a:endParaRPr>
          </a:p>
          <a:p>
            <a:pPr marL="12700" marR="5080">
              <a:lnSpc>
                <a:spcPct val="115399"/>
              </a:lnSpc>
              <a:spcBef>
                <a:spcPts val="1770"/>
              </a:spcBef>
            </a:pPr>
            <a:r>
              <a:rPr sz="2600" spc="-5" dirty="0">
                <a:solidFill>
                  <a:srgbClr val="124E5C"/>
                </a:solidFill>
                <a:latin typeface="Trebuchet MS"/>
                <a:cs typeface="Trebuchet MS"/>
              </a:rPr>
              <a:t>The molecularity of </a:t>
            </a:r>
            <a:r>
              <a:rPr sz="2600" dirty="0">
                <a:solidFill>
                  <a:srgbClr val="124E5C"/>
                </a:solidFill>
                <a:latin typeface="Trebuchet MS"/>
                <a:cs typeface="Trebuchet MS"/>
              </a:rPr>
              <a:t>a </a:t>
            </a:r>
            <a:r>
              <a:rPr sz="2600" spc="-5" dirty="0">
                <a:solidFill>
                  <a:srgbClr val="124E5C"/>
                </a:solidFill>
                <a:latin typeface="Trebuchet MS"/>
                <a:cs typeface="Trebuchet MS"/>
              </a:rPr>
              <a:t>reaction is defined as the number of  molecules or atoms</a:t>
            </a:r>
            <a:r>
              <a:rPr sz="2600" spc="-10" dirty="0">
                <a:solidFill>
                  <a:srgbClr val="124E5C"/>
                </a:solidFill>
                <a:latin typeface="Trebuchet MS"/>
                <a:cs typeface="Trebuchet MS"/>
              </a:rPr>
              <a:t> </a:t>
            </a:r>
            <a:r>
              <a:rPr sz="2600" spc="-5" dirty="0">
                <a:solidFill>
                  <a:srgbClr val="124E5C"/>
                </a:solidFill>
                <a:latin typeface="Trebuchet MS"/>
                <a:cs typeface="Trebuchet MS"/>
              </a:rPr>
              <a:t>which</a:t>
            </a:r>
            <a:endParaRPr sz="2600">
              <a:latin typeface="Trebuchet MS"/>
              <a:cs typeface="Trebuchet MS"/>
            </a:endParaRPr>
          </a:p>
          <a:p>
            <a:pPr marL="12700">
              <a:lnSpc>
                <a:spcPct val="100000"/>
              </a:lnSpc>
              <a:spcBef>
                <a:spcPts val="480"/>
              </a:spcBef>
            </a:pPr>
            <a:r>
              <a:rPr sz="2600" spc="-5" dirty="0">
                <a:solidFill>
                  <a:srgbClr val="124E5C"/>
                </a:solidFill>
                <a:latin typeface="Trebuchet MS"/>
                <a:cs typeface="Trebuchet MS"/>
              </a:rPr>
              <a:t>take part in the process of </a:t>
            </a:r>
            <a:r>
              <a:rPr sz="2600" dirty="0">
                <a:solidFill>
                  <a:srgbClr val="124E5C"/>
                </a:solidFill>
                <a:latin typeface="Trebuchet MS"/>
                <a:cs typeface="Trebuchet MS"/>
              </a:rPr>
              <a:t>a </a:t>
            </a:r>
            <a:r>
              <a:rPr sz="2600" spc="-5" dirty="0">
                <a:solidFill>
                  <a:srgbClr val="124E5C"/>
                </a:solidFill>
                <a:latin typeface="Trebuchet MS"/>
                <a:cs typeface="Trebuchet MS"/>
              </a:rPr>
              <a:t>chemical</a:t>
            </a:r>
            <a:r>
              <a:rPr sz="2600" spc="-30" dirty="0">
                <a:solidFill>
                  <a:srgbClr val="124E5C"/>
                </a:solidFill>
                <a:latin typeface="Trebuchet MS"/>
                <a:cs typeface="Trebuchet MS"/>
              </a:rPr>
              <a:t> </a:t>
            </a:r>
            <a:r>
              <a:rPr sz="2600" spc="-5" dirty="0">
                <a:solidFill>
                  <a:srgbClr val="124E5C"/>
                </a:solidFill>
                <a:latin typeface="Trebuchet MS"/>
                <a:cs typeface="Trebuchet MS"/>
              </a:rPr>
              <a:t>change.</a:t>
            </a:r>
            <a:endParaRPr sz="2600">
              <a:latin typeface="Trebuchet MS"/>
              <a:cs typeface="Trebuchet MS"/>
            </a:endParaRPr>
          </a:p>
          <a:p>
            <a:pPr marL="4165600">
              <a:lnSpc>
                <a:spcPct val="100000"/>
              </a:lnSpc>
              <a:spcBef>
                <a:spcPts val="480"/>
              </a:spcBef>
            </a:pPr>
            <a:r>
              <a:rPr sz="2600" spc="-5" dirty="0">
                <a:solidFill>
                  <a:srgbClr val="124E5C"/>
                </a:solidFill>
                <a:latin typeface="Trebuchet MS"/>
                <a:cs typeface="Trebuchet MS"/>
              </a:rPr>
              <a:t>(or)</a:t>
            </a:r>
            <a:endParaRPr sz="26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824852"/>
            <a:ext cx="8879205" cy="5511800"/>
          </a:xfrm>
          <a:prstGeom prst="rect">
            <a:avLst/>
          </a:prstGeom>
        </p:spPr>
        <p:txBody>
          <a:bodyPr vert="horz" wrap="square" lIns="0" tIns="12700" rIns="0" bIns="0" rtlCol="0">
            <a:spAutoFit/>
          </a:bodyPr>
          <a:lstStyle/>
          <a:p>
            <a:pPr marL="12700" marR="5080">
              <a:lnSpc>
                <a:spcPct val="115399"/>
              </a:lnSpc>
              <a:spcBef>
                <a:spcPts val="100"/>
              </a:spcBef>
            </a:pPr>
            <a:r>
              <a:rPr sz="2600" spc="-5" dirty="0">
                <a:solidFill>
                  <a:srgbClr val="124E5C"/>
                </a:solidFill>
                <a:latin typeface="Trebuchet MS"/>
                <a:cs typeface="Trebuchet MS"/>
              </a:rPr>
              <a:t>Molecularity in chemistry is the number of molecules that  come together to react in an elementary reaction and is  equal to the sum of stoichiometric coefficients of reactants  in this elementary</a:t>
            </a:r>
            <a:r>
              <a:rPr sz="2600" spc="-10" dirty="0">
                <a:solidFill>
                  <a:srgbClr val="124E5C"/>
                </a:solidFill>
                <a:latin typeface="Trebuchet MS"/>
                <a:cs typeface="Trebuchet MS"/>
              </a:rPr>
              <a:t> </a:t>
            </a:r>
            <a:r>
              <a:rPr sz="2600" spc="-5" dirty="0">
                <a:solidFill>
                  <a:srgbClr val="124E5C"/>
                </a:solidFill>
                <a:latin typeface="Trebuchet MS"/>
                <a:cs typeface="Trebuchet MS"/>
              </a:rPr>
              <a:t>reaction.</a:t>
            </a:r>
            <a:endParaRPr sz="2600">
              <a:latin typeface="Trebuchet MS"/>
              <a:cs typeface="Trebuchet MS"/>
            </a:endParaRPr>
          </a:p>
          <a:p>
            <a:pPr>
              <a:lnSpc>
                <a:spcPct val="100000"/>
              </a:lnSpc>
              <a:spcBef>
                <a:spcPts val="55"/>
              </a:spcBef>
            </a:pPr>
            <a:endParaRPr sz="3050">
              <a:latin typeface="Trebuchet MS"/>
              <a:cs typeface="Trebuchet MS"/>
            </a:endParaRPr>
          </a:p>
          <a:p>
            <a:pPr marL="12700" marR="109855">
              <a:lnSpc>
                <a:spcPct val="115399"/>
              </a:lnSpc>
            </a:pPr>
            <a:r>
              <a:rPr sz="2600" spc="-5" dirty="0">
                <a:solidFill>
                  <a:srgbClr val="124E5C"/>
                </a:solidFill>
                <a:latin typeface="Trebuchet MS"/>
                <a:cs typeface="Trebuchet MS"/>
              </a:rPr>
              <a:t>The reaction is said to be unimolecular, bimolecular,  termolecular according to one,two, or three molecules are  involved in the process of </a:t>
            </a:r>
            <a:r>
              <a:rPr sz="2600" dirty="0">
                <a:solidFill>
                  <a:srgbClr val="124E5C"/>
                </a:solidFill>
                <a:latin typeface="Trebuchet MS"/>
                <a:cs typeface="Trebuchet MS"/>
              </a:rPr>
              <a:t>a </a:t>
            </a:r>
            <a:r>
              <a:rPr sz="2600" spc="-5" dirty="0">
                <a:solidFill>
                  <a:srgbClr val="124E5C"/>
                </a:solidFill>
                <a:latin typeface="Trebuchet MS"/>
                <a:cs typeface="Trebuchet MS"/>
              </a:rPr>
              <a:t>chemical</a:t>
            </a:r>
            <a:r>
              <a:rPr sz="2600" spc="-30" dirty="0">
                <a:solidFill>
                  <a:srgbClr val="124E5C"/>
                </a:solidFill>
                <a:latin typeface="Trebuchet MS"/>
                <a:cs typeface="Trebuchet MS"/>
              </a:rPr>
              <a:t> </a:t>
            </a:r>
            <a:r>
              <a:rPr sz="2600" spc="-5" dirty="0">
                <a:solidFill>
                  <a:srgbClr val="124E5C"/>
                </a:solidFill>
                <a:latin typeface="Trebuchet MS"/>
                <a:cs typeface="Trebuchet MS"/>
              </a:rPr>
              <a:t>change.</a:t>
            </a:r>
            <a:endParaRPr sz="2600">
              <a:latin typeface="Trebuchet MS"/>
              <a:cs typeface="Trebuchet MS"/>
            </a:endParaRPr>
          </a:p>
          <a:p>
            <a:pPr>
              <a:lnSpc>
                <a:spcPct val="100000"/>
              </a:lnSpc>
            </a:pPr>
            <a:endParaRPr sz="3100">
              <a:latin typeface="Trebuchet MS"/>
              <a:cs typeface="Trebuchet MS"/>
            </a:endParaRPr>
          </a:p>
          <a:p>
            <a:pPr marL="12700" marR="601980">
              <a:lnSpc>
                <a:spcPct val="115399"/>
              </a:lnSpc>
            </a:pPr>
            <a:r>
              <a:rPr sz="2600" spc="-5" dirty="0">
                <a:solidFill>
                  <a:srgbClr val="124E5C"/>
                </a:solidFill>
                <a:latin typeface="Trebuchet MS"/>
                <a:cs typeface="Trebuchet MS"/>
              </a:rPr>
              <a:t>The term unimolecular was used for all first order  reactions, the term bimolecular for 2nd order reactions  etc.</a:t>
            </a:r>
            <a:endParaRPr sz="26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4"/>
          <p:cNvSpPr/>
          <p:nvPr/>
        </p:nvSpPr>
        <p:spPr>
          <a:xfrm>
            <a:off x="1400175" y="1514475"/>
            <a:ext cx="7115100" cy="4883400"/>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sp>
        <p:nvSpPr>
          <p:cNvPr id="29" name="Google Shape;29;p4"/>
          <p:cNvSpPr txBox="1">
            <a:spLocks noGrp="1"/>
          </p:cNvSpPr>
          <p:nvPr>
            <p:ph type="title"/>
          </p:nvPr>
        </p:nvSpPr>
        <p:spPr>
          <a:xfrm>
            <a:off x="901700" y="882650"/>
            <a:ext cx="2311500" cy="5283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sz="3300" u="sng">
                <a:solidFill>
                  <a:srgbClr val="731B46"/>
                </a:solidFill>
                <a:latin typeface="Times New Roman"/>
                <a:ea typeface="Times New Roman"/>
                <a:cs typeface="Times New Roman"/>
                <a:sym typeface="Times New Roman"/>
              </a:rPr>
              <a:t> </a:t>
            </a:r>
            <a:r>
              <a:rPr lang="en-US" sz="3300" b="1" u="sng">
                <a:solidFill>
                  <a:srgbClr val="731B46"/>
                </a:solidFill>
                <a:latin typeface="Comic Sans MS"/>
                <a:ea typeface="Comic Sans MS"/>
                <a:cs typeface="Comic Sans MS"/>
                <a:sym typeface="Comic Sans MS"/>
              </a:rPr>
              <a:t>Examples:-</a:t>
            </a:r>
            <a:endParaRPr sz="3300">
              <a:latin typeface="Comic Sans MS"/>
              <a:ea typeface="Comic Sans MS"/>
              <a:cs typeface="Comic Sans MS"/>
              <a:sym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1155731"/>
            <a:ext cx="8887460" cy="497840"/>
          </a:xfrm>
          <a:prstGeom prst="rect">
            <a:avLst/>
          </a:prstGeom>
        </p:spPr>
        <p:txBody>
          <a:bodyPr vert="horz" wrap="square" lIns="0" tIns="12700" rIns="0" bIns="0" rtlCol="0">
            <a:spAutoFit/>
          </a:bodyPr>
          <a:lstStyle/>
          <a:p>
            <a:pPr marL="12700">
              <a:lnSpc>
                <a:spcPct val="100000"/>
              </a:lnSpc>
              <a:spcBef>
                <a:spcPts val="100"/>
              </a:spcBef>
            </a:pPr>
            <a:r>
              <a:rPr sz="3100" u="heavy" spc="-775" dirty="0">
                <a:solidFill>
                  <a:srgbClr val="731B46"/>
                </a:solidFill>
                <a:uFill>
                  <a:solidFill>
                    <a:srgbClr val="731B46"/>
                  </a:solidFill>
                </a:uFill>
                <a:latin typeface="Times New Roman"/>
                <a:cs typeface="Times New Roman"/>
              </a:rPr>
              <a:t> </a:t>
            </a:r>
            <a:r>
              <a:rPr sz="3100" b="1" u="heavy" spc="-5" dirty="0">
                <a:solidFill>
                  <a:srgbClr val="731B46"/>
                </a:solidFill>
                <a:uFill>
                  <a:solidFill>
                    <a:srgbClr val="731B46"/>
                  </a:solidFill>
                </a:uFill>
                <a:latin typeface="Comic Sans MS"/>
                <a:cs typeface="Comic Sans MS"/>
              </a:rPr>
              <a:t>Differences between order and</a:t>
            </a:r>
            <a:r>
              <a:rPr sz="3100" b="1" u="heavy" spc="-60" dirty="0">
                <a:solidFill>
                  <a:srgbClr val="731B46"/>
                </a:solidFill>
                <a:uFill>
                  <a:solidFill>
                    <a:srgbClr val="731B46"/>
                  </a:solidFill>
                </a:uFill>
                <a:latin typeface="Comic Sans MS"/>
                <a:cs typeface="Comic Sans MS"/>
              </a:rPr>
              <a:t> </a:t>
            </a:r>
            <a:r>
              <a:rPr sz="3100" b="1" u="heavy" spc="-5" dirty="0">
                <a:solidFill>
                  <a:srgbClr val="731B46"/>
                </a:solidFill>
                <a:uFill>
                  <a:solidFill>
                    <a:srgbClr val="731B46"/>
                  </a:solidFill>
                </a:uFill>
                <a:latin typeface="Comic Sans MS"/>
                <a:cs typeface="Comic Sans MS"/>
              </a:rPr>
              <a:t>molecularity:-</a:t>
            </a:r>
            <a:endParaRPr sz="3100">
              <a:latin typeface="Comic Sans MS"/>
              <a:cs typeface="Comic Sans MS"/>
            </a:endParaRPr>
          </a:p>
        </p:txBody>
      </p:sp>
      <p:graphicFrame>
        <p:nvGraphicFramePr>
          <p:cNvPr id="3" name="object 3"/>
          <p:cNvGraphicFramePr>
            <a:graphicFrameLocks noGrp="1"/>
          </p:cNvGraphicFramePr>
          <p:nvPr/>
        </p:nvGraphicFramePr>
        <p:xfrm>
          <a:off x="914400" y="1914525"/>
          <a:ext cx="8867775" cy="4619625"/>
        </p:xfrm>
        <a:graphic>
          <a:graphicData uri="http://schemas.openxmlformats.org/drawingml/2006/table">
            <a:tbl>
              <a:tblPr firstRow="1" bandRow="1">
                <a:tableStyleId>{2D5ABB26-0587-4C30-8999-92F81FD0307C}</a:tableStyleId>
              </a:tblPr>
              <a:tblGrid>
                <a:gridCol w="4038600">
                  <a:extLst>
                    <a:ext uri="{9D8B030D-6E8A-4147-A177-3AD203B41FA5}">
                      <a16:colId xmlns:a16="http://schemas.microsoft.com/office/drawing/2014/main" val="20000"/>
                    </a:ext>
                  </a:extLst>
                </a:gridCol>
                <a:gridCol w="4829175">
                  <a:extLst>
                    <a:ext uri="{9D8B030D-6E8A-4147-A177-3AD203B41FA5}">
                      <a16:colId xmlns:a16="http://schemas.microsoft.com/office/drawing/2014/main" val="20001"/>
                    </a:ext>
                  </a:extLst>
                </a:gridCol>
              </a:tblGrid>
              <a:tr h="523875">
                <a:tc>
                  <a:txBody>
                    <a:bodyPr/>
                    <a:lstStyle/>
                    <a:p>
                      <a:pPr marL="1185545">
                        <a:lnSpc>
                          <a:spcPct val="100000"/>
                        </a:lnSpc>
                        <a:spcBef>
                          <a:spcPts val="459"/>
                        </a:spcBef>
                      </a:pPr>
                      <a:r>
                        <a:rPr sz="2200" b="1" u="heavy" spc="-5" dirty="0">
                          <a:solidFill>
                            <a:srgbClr val="731B46"/>
                          </a:solidFill>
                          <a:uFill>
                            <a:solidFill>
                              <a:srgbClr val="731B46"/>
                            </a:solidFill>
                          </a:uFill>
                          <a:latin typeface="Comic Sans MS"/>
                          <a:cs typeface="Comic Sans MS"/>
                        </a:rPr>
                        <a:t>Molecularity</a:t>
                      </a:r>
                      <a:endParaRPr sz="2200">
                        <a:latin typeface="Comic Sans MS"/>
                        <a:cs typeface="Comic Sans MS"/>
                      </a:endParaRPr>
                    </a:p>
                  </a:txBody>
                  <a:tcPr marL="0" marR="0" marT="58419"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1185545">
                        <a:lnSpc>
                          <a:spcPct val="100000"/>
                        </a:lnSpc>
                        <a:spcBef>
                          <a:spcPts val="459"/>
                        </a:spcBef>
                      </a:pPr>
                      <a:r>
                        <a:rPr sz="2200" b="1" u="heavy" spc="-5" dirty="0">
                          <a:solidFill>
                            <a:srgbClr val="731B46"/>
                          </a:solidFill>
                          <a:uFill>
                            <a:solidFill>
                              <a:srgbClr val="731B46"/>
                            </a:solidFill>
                          </a:uFill>
                          <a:latin typeface="Comic Sans MS"/>
                          <a:cs typeface="Comic Sans MS"/>
                        </a:rPr>
                        <a:t>Order of</a:t>
                      </a:r>
                      <a:r>
                        <a:rPr sz="2200" b="1" u="heavy" spc="-15" dirty="0">
                          <a:solidFill>
                            <a:srgbClr val="731B46"/>
                          </a:solidFill>
                          <a:uFill>
                            <a:solidFill>
                              <a:srgbClr val="731B46"/>
                            </a:solidFill>
                          </a:uFill>
                          <a:latin typeface="Comic Sans MS"/>
                          <a:cs typeface="Comic Sans MS"/>
                        </a:rPr>
                        <a:t> </a:t>
                      </a:r>
                      <a:r>
                        <a:rPr sz="2200" b="1" u="heavy" spc="-5" dirty="0">
                          <a:solidFill>
                            <a:srgbClr val="731B46"/>
                          </a:solidFill>
                          <a:uFill>
                            <a:solidFill>
                              <a:srgbClr val="731B46"/>
                            </a:solidFill>
                          </a:uFill>
                          <a:latin typeface="Comic Sans MS"/>
                          <a:cs typeface="Comic Sans MS"/>
                        </a:rPr>
                        <a:t>reaction</a:t>
                      </a:r>
                      <a:endParaRPr sz="2200">
                        <a:latin typeface="Comic Sans MS"/>
                        <a:cs typeface="Comic Sans MS"/>
                      </a:endParaRPr>
                    </a:p>
                  </a:txBody>
                  <a:tcPr marL="0" marR="0" marT="58419"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0"/>
                  </a:ext>
                </a:extLst>
              </a:tr>
              <a:tr h="2047875">
                <a:tc>
                  <a:txBody>
                    <a:bodyPr/>
                    <a:lstStyle/>
                    <a:p>
                      <a:pPr>
                        <a:lnSpc>
                          <a:spcPct val="100000"/>
                        </a:lnSpc>
                        <a:spcBef>
                          <a:spcPts val="55"/>
                        </a:spcBef>
                      </a:pPr>
                      <a:endParaRPr sz="2650">
                        <a:latin typeface="Times New Roman"/>
                        <a:cs typeface="Times New Roman"/>
                      </a:endParaRPr>
                    </a:p>
                    <a:p>
                      <a:pPr marL="61594" marR="296545">
                        <a:lnSpc>
                          <a:spcPct val="113599"/>
                        </a:lnSpc>
                      </a:pPr>
                      <a:r>
                        <a:rPr sz="2200" dirty="0">
                          <a:solidFill>
                            <a:srgbClr val="124E5C"/>
                          </a:solidFill>
                          <a:latin typeface="Trebuchet MS"/>
                          <a:cs typeface="Trebuchet MS"/>
                        </a:rPr>
                        <a:t>It is </a:t>
                      </a:r>
                      <a:r>
                        <a:rPr sz="2200" spc="-5" dirty="0">
                          <a:solidFill>
                            <a:srgbClr val="124E5C"/>
                          </a:solidFill>
                          <a:latin typeface="Trebuchet MS"/>
                          <a:cs typeface="Trebuchet MS"/>
                        </a:rPr>
                        <a:t>equal to the number of  molecules of reactants which  take</a:t>
                      </a:r>
                      <a:endParaRPr sz="2200">
                        <a:latin typeface="Trebuchet MS"/>
                        <a:cs typeface="Trebuchet MS"/>
                      </a:endParaRPr>
                    </a:p>
                    <a:p>
                      <a:pPr marL="61594">
                        <a:lnSpc>
                          <a:spcPct val="100000"/>
                        </a:lnSpc>
                        <a:spcBef>
                          <a:spcPts val="360"/>
                        </a:spcBef>
                      </a:pPr>
                      <a:r>
                        <a:rPr sz="2200" spc="-5" dirty="0">
                          <a:solidFill>
                            <a:srgbClr val="124E5C"/>
                          </a:solidFill>
                          <a:latin typeface="Trebuchet MS"/>
                          <a:cs typeface="Trebuchet MS"/>
                        </a:rPr>
                        <a:t>part </a:t>
                      </a:r>
                      <a:r>
                        <a:rPr sz="2200" dirty="0">
                          <a:solidFill>
                            <a:srgbClr val="124E5C"/>
                          </a:solidFill>
                          <a:latin typeface="Trebuchet MS"/>
                          <a:cs typeface="Trebuchet MS"/>
                        </a:rPr>
                        <a:t>in a </a:t>
                      </a:r>
                      <a:r>
                        <a:rPr sz="2200" spc="-5" dirty="0">
                          <a:solidFill>
                            <a:srgbClr val="124E5C"/>
                          </a:solidFill>
                          <a:latin typeface="Trebuchet MS"/>
                          <a:cs typeface="Trebuchet MS"/>
                        </a:rPr>
                        <a:t>chemical</a:t>
                      </a:r>
                      <a:r>
                        <a:rPr sz="2200" spc="-50" dirty="0">
                          <a:solidFill>
                            <a:srgbClr val="124E5C"/>
                          </a:solidFill>
                          <a:latin typeface="Trebuchet MS"/>
                          <a:cs typeface="Trebuchet MS"/>
                        </a:rPr>
                        <a:t> </a:t>
                      </a:r>
                      <a:r>
                        <a:rPr sz="2200" spc="-5" dirty="0">
                          <a:solidFill>
                            <a:srgbClr val="124E5C"/>
                          </a:solidFill>
                          <a:latin typeface="Trebuchet MS"/>
                          <a:cs typeface="Trebuchet MS"/>
                        </a:rPr>
                        <a:t>reaction.</a:t>
                      </a:r>
                      <a:endParaRPr sz="2200">
                        <a:latin typeface="Trebuchet MS"/>
                        <a:cs typeface="Trebuchet MS"/>
                      </a:endParaRPr>
                    </a:p>
                  </a:txBody>
                  <a:tcPr marL="0" marR="0" marT="6985"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61594" marR="410845">
                        <a:lnSpc>
                          <a:spcPct val="113599"/>
                        </a:lnSpc>
                        <a:spcBef>
                          <a:spcPts val="100"/>
                        </a:spcBef>
                      </a:pPr>
                      <a:r>
                        <a:rPr sz="2200" dirty="0">
                          <a:solidFill>
                            <a:srgbClr val="124E5C"/>
                          </a:solidFill>
                          <a:latin typeface="Trebuchet MS"/>
                          <a:cs typeface="Trebuchet MS"/>
                        </a:rPr>
                        <a:t>It is </a:t>
                      </a:r>
                      <a:r>
                        <a:rPr sz="2200" spc="-5" dirty="0">
                          <a:solidFill>
                            <a:srgbClr val="124E5C"/>
                          </a:solidFill>
                          <a:latin typeface="Trebuchet MS"/>
                          <a:cs typeface="Trebuchet MS"/>
                        </a:rPr>
                        <a:t>equal to some of the power of  the</a:t>
                      </a:r>
                      <a:endParaRPr sz="2200">
                        <a:latin typeface="Trebuchet MS"/>
                        <a:cs typeface="Trebuchet MS"/>
                      </a:endParaRPr>
                    </a:p>
                    <a:p>
                      <a:pPr marL="61594" marR="111125">
                        <a:lnSpc>
                          <a:spcPct val="113599"/>
                        </a:lnSpc>
                        <a:spcBef>
                          <a:spcPts val="5"/>
                        </a:spcBef>
                      </a:pPr>
                      <a:r>
                        <a:rPr sz="2200" spc="-5" dirty="0">
                          <a:solidFill>
                            <a:srgbClr val="124E5C"/>
                          </a:solidFill>
                          <a:latin typeface="Trebuchet MS"/>
                          <a:cs typeface="Trebuchet MS"/>
                        </a:rPr>
                        <a:t>molar concentration of the reactants  </a:t>
                      </a:r>
                      <a:r>
                        <a:rPr sz="2200" dirty="0">
                          <a:solidFill>
                            <a:srgbClr val="124E5C"/>
                          </a:solidFill>
                          <a:latin typeface="Trebuchet MS"/>
                          <a:cs typeface="Trebuchet MS"/>
                        </a:rPr>
                        <a:t>in</a:t>
                      </a:r>
                      <a:r>
                        <a:rPr sz="2200" spc="-10" dirty="0">
                          <a:solidFill>
                            <a:srgbClr val="124E5C"/>
                          </a:solidFill>
                          <a:latin typeface="Trebuchet MS"/>
                          <a:cs typeface="Trebuchet MS"/>
                        </a:rPr>
                        <a:t> </a:t>
                      </a:r>
                      <a:r>
                        <a:rPr sz="2200" spc="-5" dirty="0">
                          <a:solidFill>
                            <a:srgbClr val="124E5C"/>
                          </a:solidFill>
                          <a:latin typeface="Trebuchet MS"/>
                          <a:cs typeface="Trebuchet MS"/>
                        </a:rPr>
                        <a:t>the</a:t>
                      </a:r>
                      <a:endParaRPr sz="2200">
                        <a:latin typeface="Trebuchet MS"/>
                        <a:cs typeface="Trebuchet MS"/>
                      </a:endParaRPr>
                    </a:p>
                    <a:p>
                      <a:pPr marL="61594">
                        <a:lnSpc>
                          <a:spcPct val="100000"/>
                        </a:lnSpc>
                        <a:spcBef>
                          <a:spcPts val="359"/>
                        </a:spcBef>
                      </a:pPr>
                      <a:r>
                        <a:rPr sz="2200" spc="-5" dirty="0">
                          <a:solidFill>
                            <a:srgbClr val="124E5C"/>
                          </a:solidFill>
                          <a:latin typeface="Trebuchet MS"/>
                          <a:cs typeface="Trebuchet MS"/>
                        </a:rPr>
                        <a:t>rate</a:t>
                      </a:r>
                      <a:r>
                        <a:rPr sz="2200" spc="-10" dirty="0">
                          <a:solidFill>
                            <a:srgbClr val="124E5C"/>
                          </a:solidFill>
                          <a:latin typeface="Trebuchet MS"/>
                          <a:cs typeface="Trebuchet MS"/>
                        </a:rPr>
                        <a:t> </a:t>
                      </a:r>
                      <a:r>
                        <a:rPr sz="2200" spc="-5" dirty="0">
                          <a:solidFill>
                            <a:srgbClr val="124E5C"/>
                          </a:solidFill>
                          <a:latin typeface="Trebuchet MS"/>
                          <a:cs typeface="Trebuchet MS"/>
                        </a:rPr>
                        <a:t>expression.</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1"/>
                  </a:ext>
                </a:extLst>
              </a:tr>
              <a:tr h="2047875">
                <a:tc>
                  <a:txBody>
                    <a:bodyPr/>
                    <a:lstStyle/>
                    <a:p>
                      <a:pPr>
                        <a:lnSpc>
                          <a:spcPct val="100000"/>
                        </a:lnSpc>
                      </a:pPr>
                      <a:endParaRPr sz="2500">
                        <a:latin typeface="Times New Roman"/>
                        <a:cs typeface="Times New Roman"/>
                      </a:endParaRPr>
                    </a:p>
                    <a:p>
                      <a:pPr>
                        <a:lnSpc>
                          <a:spcPct val="100000"/>
                        </a:lnSpc>
                      </a:pPr>
                      <a:endParaRPr sz="2500">
                        <a:latin typeface="Times New Roman"/>
                        <a:cs typeface="Times New Roman"/>
                      </a:endParaRPr>
                    </a:p>
                    <a:p>
                      <a:pPr>
                        <a:lnSpc>
                          <a:spcPct val="100000"/>
                        </a:lnSpc>
                      </a:pPr>
                      <a:endParaRPr sz="2500">
                        <a:latin typeface="Times New Roman"/>
                        <a:cs typeface="Times New Roman"/>
                      </a:endParaRPr>
                    </a:p>
                    <a:p>
                      <a:pPr>
                        <a:lnSpc>
                          <a:spcPct val="100000"/>
                        </a:lnSpc>
                        <a:spcBef>
                          <a:spcPts val="40"/>
                        </a:spcBef>
                      </a:pPr>
                      <a:endParaRPr sz="3300">
                        <a:latin typeface="Times New Roman"/>
                        <a:cs typeface="Times New Roman"/>
                      </a:endParaRPr>
                    </a:p>
                    <a:p>
                      <a:pPr marL="61594">
                        <a:lnSpc>
                          <a:spcPct val="100000"/>
                        </a:lnSpc>
                      </a:pPr>
                      <a:r>
                        <a:rPr sz="2200" dirty="0">
                          <a:solidFill>
                            <a:srgbClr val="124E5C"/>
                          </a:solidFill>
                          <a:latin typeface="Trebuchet MS"/>
                          <a:cs typeface="Trebuchet MS"/>
                        </a:rPr>
                        <a:t>It is </a:t>
                      </a:r>
                      <a:r>
                        <a:rPr sz="2200" spc="-5" dirty="0">
                          <a:solidFill>
                            <a:srgbClr val="124E5C"/>
                          </a:solidFill>
                          <a:latin typeface="Trebuchet MS"/>
                          <a:cs typeface="Trebuchet MS"/>
                        </a:rPr>
                        <a:t>theoretical</a:t>
                      </a:r>
                      <a:r>
                        <a:rPr sz="2200" spc="-35" dirty="0">
                          <a:solidFill>
                            <a:srgbClr val="124E5C"/>
                          </a:solidFill>
                          <a:latin typeface="Trebuchet MS"/>
                          <a:cs typeface="Trebuchet MS"/>
                        </a:rPr>
                        <a:t> </a:t>
                      </a:r>
                      <a:r>
                        <a:rPr sz="2200" spc="-5" dirty="0">
                          <a:solidFill>
                            <a:srgbClr val="124E5C"/>
                          </a:solidFill>
                          <a:latin typeface="Trebuchet MS"/>
                          <a:cs typeface="Trebuchet MS"/>
                        </a:rPr>
                        <a:t>concept.</a:t>
                      </a:r>
                      <a:endParaRPr sz="2200">
                        <a:latin typeface="Trebuchet MS"/>
                        <a:cs typeface="Trebuchet MS"/>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61594" marR="153035">
                        <a:lnSpc>
                          <a:spcPct val="113599"/>
                        </a:lnSpc>
                        <a:spcBef>
                          <a:spcPts val="100"/>
                        </a:spcBef>
                      </a:pPr>
                      <a:r>
                        <a:rPr sz="2200" dirty="0">
                          <a:solidFill>
                            <a:srgbClr val="124E5C"/>
                          </a:solidFill>
                          <a:latin typeface="Trebuchet MS"/>
                          <a:cs typeface="Trebuchet MS"/>
                        </a:rPr>
                        <a:t>It is </a:t>
                      </a:r>
                      <a:r>
                        <a:rPr sz="2200" spc="-5" dirty="0">
                          <a:solidFill>
                            <a:srgbClr val="124E5C"/>
                          </a:solidFill>
                          <a:latin typeface="Trebuchet MS"/>
                          <a:cs typeface="Trebuchet MS"/>
                        </a:rPr>
                        <a:t>an experimentally determined  quantity, which </a:t>
                      </a:r>
                      <a:r>
                        <a:rPr sz="2200" dirty="0">
                          <a:solidFill>
                            <a:srgbClr val="124E5C"/>
                          </a:solidFill>
                          <a:latin typeface="Trebuchet MS"/>
                          <a:cs typeface="Trebuchet MS"/>
                        </a:rPr>
                        <a:t>is </a:t>
                      </a:r>
                      <a:r>
                        <a:rPr sz="2200" spc="-5" dirty="0">
                          <a:solidFill>
                            <a:srgbClr val="124E5C"/>
                          </a:solidFill>
                          <a:latin typeface="Trebuchet MS"/>
                          <a:cs typeface="Trebuchet MS"/>
                        </a:rPr>
                        <a:t>obtained from the  rate</a:t>
                      </a:r>
                      <a:r>
                        <a:rPr sz="2200" spc="-10" dirty="0">
                          <a:solidFill>
                            <a:srgbClr val="124E5C"/>
                          </a:solidFill>
                          <a:latin typeface="Trebuchet MS"/>
                          <a:cs typeface="Trebuchet MS"/>
                        </a:rPr>
                        <a:t> </a:t>
                      </a:r>
                      <a:r>
                        <a:rPr sz="2200" spc="-5" dirty="0">
                          <a:solidFill>
                            <a:srgbClr val="124E5C"/>
                          </a:solidFill>
                          <a:latin typeface="Trebuchet MS"/>
                          <a:cs typeface="Trebuchet MS"/>
                        </a:rPr>
                        <a:t>for</a:t>
                      </a:r>
                      <a:endParaRPr sz="2200">
                        <a:latin typeface="Trebuchet MS"/>
                        <a:cs typeface="Trebuchet MS"/>
                      </a:endParaRPr>
                    </a:p>
                    <a:p>
                      <a:pPr marL="61594" marR="393700">
                        <a:lnSpc>
                          <a:spcPct val="113599"/>
                        </a:lnSpc>
                        <a:spcBef>
                          <a:spcPts val="5"/>
                        </a:spcBef>
                      </a:pPr>
                      <a:r>
                        <a:rPr sz="2200" spc="-5" dirty="0">
                          <a:solidFill>
                            <a:srgbClr val="124E5C"/>
                          </a:solidFill>
                          <a:latin typeface="Trebuchet MS"/>
                          <a:cs typeface="Trebuchet MS"/>
                        </a:rPr>
                        <a:t>the overall reaction. </a:t>
                      </a:r>
                      <a:r>
                        <a:rPr sz="2200" dirty="0">
                          <a:solidFill>
                            <a:srgbClr val="124E5C"/>
                          </a:solidFill>
                          <a:latin typeface="Trebuchet MS"/>
                          <a:cs typeface="Trebuchet MS"/>
                        </a:rPr>
                        <a:t>It </a:t>
                      </a:r>
                      <a:r>
                        <a:rPr sz="2200" spc="-5" dirty="0">
                          <a:solidFill>
                            <a:srgbClr val="124E5C"/>
                          </a:solidFill>
                          <a:latin typeface="Trebuchet MS"/>
                          <a:cs typeface="Trebuchet MS"/>
                        </a:rPr>
                        <a:t>depends on  rate</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914400" y="914400"/>
          <a:ext cx="8867775" cy="4762500"/>
        </p:xfrm>
        <a:graphic>
          <a:graphicData uri="http://schemas.openxmlformats.org/drawingml/2006/table">
            <a:tbl>
              <a:tblPr firstRow="1" bandRow="1">
                <a:tableStyleId>{2D5ABB26-0587-4C30-8999-92F81FD0307C}</a:tableStyleId>
              </a:tblPr>
              <a:tblGrid>
                <a:gridCol w="4038600">
                  <a:extLst>
                    <a:ext uri="{9D8B030D-6E8A-4147-A177-3AD203B41FA5}">
                      <a16:colId xmlns:a16="http://schemas.microsoft.com/office/drawing/2014/main" val="20000"/>
                    </a:ext>
                  </a:extLst>
                </a:gridCol>
                <a:gridCol w="4829175">
                  <a:extLst>
                    <a:ext uri="{9D8B030D-6E8A-4147-A177-3AD203B41FA5}">
                      <a16:colId xmlns:a16="http://schemas.microsoft.com/office/drawing/2014/main" val="20001"/>
                    </a:ext>
                  </a:extLst>
                </a:gridCol>
              </a:tblGrid>
              <a:tr h="904875">
                <a:tc>
                  <a:txBody>
                    <a:bodyPr/>
                    <a:lstStyle/>
                    <a:p>
                      <a:pPr>
                        <a:lnSpc>
                          <a:spcPct val="100000"/>
                        </a:lnSpc>
                      </a:pPr>
                      <a:endParaRPr sz="22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61594" marR="687705">
                        <a:lnSpc>
                          <a:spcPct val="113599"/>
                        </a:lnSpc>
                        <a:spcBef>
                          <a:spcPts val="100"/>
                        </a:spcBef>
                      </a:pPr>
                      <a:r>
                        <a:rPr sz="2200" spc="-5" dirty="0">
                          <a:solidFill>
                            <a:srgbClr val="124E5C"/>
                          </a:solidFill>
                          <a:latin typeface="Trebuchet MS"/>
                          <a:cs typeface="Trebuchet MS"/>
                        </a:rPr>
                        <a:t>determining step </a:t>
                      </a:r>
                      <a:r>
                        <a:rPr sz="2200" dirty="0">
                          <a:solidFill>
                            <a:srgbClr val="124E5C"/>
                          </a:solidFill>
                          <a:latin typeface="Trebuchet MS"/>
                          <a:cs typeface="Trebuchet MS"/>
                        </a:rPr>
                        <a:t>in </a:t>
                      </a:r>
                      <a:r>
                        <a:rPr sz="2200" spc="-5" dirty="0">
                          <a:solidFill>
                            <a:srgbClr val="124E5C"/>
                          </a:solidFill>
                          <a:latin typeface="Trebuchet MS"/>
                          <a:cs typeface="Trebuchet MS"/>
                        </a:rPr>
                        <a:t>the reaction  mechanism.</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0"/>
                  </a:ext>
                </a:extLst>
              </a:tr>
              <a:tr h="1285875">
                <a:tc>
                  <a:txBody>
                    <a:bodyPr/>
                    <a:lstStyle/>
                    <a:p>
                      <a:pPr>
                        <a:lnSpc>
                          <a:spcPct val="100000"/>
                        </a:lnSpc>
                      </a:pPr>
                      <a:endParaRPr sz="2500">
                        <a:latin typeface="Times New Roman"/>
                        <a:cs typeface="Times New Roman"/>
                      </a:endParaRPr>
                    </a:p>
                    <a:p>
                      <a:pPr>
                        <a:lnSpc>
                          <a:spcPct val="100000"/>
                        </a:lnSpc>
                        <a:spcBef>
                          <a:spcPts val="20"/>
                        </a:spcBef>
                      </a:pPr>
                      <a:endParaRPr sz="3100">
                        <a:latin typeface="Times New Roman"/>
                        <a:cs typeface="Times New Roman"/>
                      </a:endParaRPr>
                    </a:p>
                    <a:p>
                      <a:pPr marL="61594">
                        <a:lnSpc>
                          <a:spcPct val="100000"/>
                        </a:lnSpc>
                      </a:pPr>
                      <a:r>
                        <a:rPr sz="2200" dirty="0">
                          <a:solidFill>
                            <a:srgbClr val="124E5C"/>
                          </a:solidFill>
                          <a:latin typeface="Trebuchet MS"/>
                          <a:cs typeface="Trebuchet MS"/>
                        </a:rPr>
                        <a:t>It is </a:t>
                      </a:r>
                      <a:r>
                        <a:rPr sz="2200" spc="-5" dirty="0">
                          <a:solidFill>
                            <a:srgbClr val="124E5C"/>
                          </a:solidFill>
                          <a:latin typeface="Trebuchet MS"/>
                          <a:cs typeface="Trebuchet MS"/>
                        </a:rPr>
                        <a:t>always </a:t>
                      </a:r>
                      <a:r>
                        <a:rPr sz="2200" dirty="0">
                          <a:solidFill>
                            <a:srgbClr val="124E5C"/>
                          </a:solidFill>
                          <a:latin typeface="Trebuchet MS"/>
                          <a:cs typeface="Trebuchet MS"/>
                        </a:rPr>
                        <a:t>a </a:t>
                      </a:r>
                      <a:r>
                        <a:rPr sz="2200" spc="-5" dirty="0">
                          <a:solidFill>
                            <a:srgbClr val="124E5C"/>
                          </a:solidFill>
                          <a:latin typeface="Trebuchet MS"/>
                          <a:cs typeface="Trebuchet MS"/>
                        </a:rPr>
                        <a:t>whole</a:t>
                      </a:r>
                      <a:r>
                        <a:rPr sz="2200" spc="-60" dirty="0">
                          <a:solidFill>
                            <a:srgbClr val="124E5C"/>
                          </a:solidFill>
                          <a:latin typeface="Trebuchet MS"/>
                          <a:cs typeface="Trebuchet MS"/>
                        </a:rPr>
                        <a:t> </a:t>
                      </a:r>
                      <a:r>
                        <a:rPr sz="2200" spc="-5" dirty="0">
                          <a:solidFill>
                            <a:srgbClr val="124E5C"/>
                          </a:solidFill>
                          <a:latin typeface="Trebuchet MS"/>
                          <a:cs typeface="Trebuchet MS"/>
                        </a:rPr>
                        <a:t>number.</a:t>
                      </a:r>
                      <a:endParaRPr sz="2200">
                        <a:latin typeface="Trebuchet MS"/>
                        <a:cs typeface="Trebuchet MS"/>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61594" marR="1162685">
                        <a:lnSpc>
                          <a:spcPct val="113599"/>
                        </a:lnSpc>
                        <a:spcBef>
                          <a:spcPts val="100"/>
                        </a:spcBef>
                      </a:pPr>
                      <a:r>
                        <a:rPr sz="2200" dirty="0">
                          <a:solidFill>
                            <a:srgbClr val="124E5C"/>
                          </a:solidFill>
                          <a:latin typeface="Trebuchet MS"/>
                          <a:cs typeface="Trebuchet MS"/>
                        </a:rPr>
                        <a:t>. It </a:t>
                      </a:r>
                      <a:r>
                        <a:rPr sz="2200" spc="-5" dirty="0">
                          <a:solidFill>
                            <a:srgbClr val="124E5C"/>
                          </a:solidFill>
                          <a:latin typeface="Trebuchet MS"/>
                          <a:cs typeface="Trebuchet MS"/>
                        </a:rPr>
                        <a:t>may be negative, zero or  fractional</a:t>
                      </a:r>
                      <a:endParaRPr sz="2200">
                        <a:latin typeface="Trebuchet MS"/>
                        <a:cs typeface="Trebuchet MS"/>
                      </a:endParaRPr>
                    </a:p>
                    <a:p>
                      <a:pPr marL="61594">
                        <a:lnSpc>
                          <a:spcPct val="100000"/>
                        </a:lnSpc>
                        <a:spcBef>
                          <a:spcPts val="360"/>
                        </a:spcBef>
                      </a:pPr>
                      <a:r>
                        <a:rPr sz="2200" spc="-5" dirty="0">
                          <a:solidFill>
                            <a:srgbClr val="124E5C"/>
                          </a:solidFill>
                          <a:latin typeface="Trebuchet MS"/>
                          <a:cs typeface="Trebuchet MS"/>
                        </a:rPr>
                        <a:t>value generally not more than</a:t>
                      </a:r>
                      <a:r>
                        <a:rPr sz="2200" spc="-30" dirty="0">
                          <a:solidFill>
                            <a:srgbClr val="124E5C"/>
                          </a:solidFill>
                          <a:latin typeface="Trebuchet MS"/>
                          <a:cs typeface="Trebuchet MS"/>
                        </a:rPr>
                        <a:t> </a:t>
                      </a:r>
                      <a:r>
                        <a:rPr sz="2200" spc="-5" dirty="0">
                          <a:solidFill>
                            <a:srgbClr val="124E5C"/>
                          </a:solidFill>
                          <a:latin typeface="Trebuchet MS"/>
                          <a:cs typeface="Trebuchet MS"/>
                        </a:rPr>
                        <a:t>3.</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1"/>
                  </a:ext>
                </a:extLst>
              </a:tr>
              <a:tr h="1285875">
                <a:tc>
                  <a:txBody>
                    <a:bodyPr/>
                    <a:lstStyle/>
                    <a:p>
                      <a:pPr marL="61594" marR="602615">
                        <a:lnSpc>
                          <a:spcPct val="113599"/>
                        </a:lnSpc>
                        <a:spcBef>
                          <a:spcPts val="100"/>
                        </a:spcBef>
                      </a:pPr>
                      <a:r>
                        <a:rPr sz="2200" dirty="0">
                          <a:solidFill>
                            <a:srgbClr val="124E5C"/>
                          </a:solidFill>
                          <a:latin typeface="Trebuchet MS"/>
                          <a:cs typeface="Trebuchet MS"/>
                        </a:rPr>
                        <a:t>It is </a:t>
                      </a:r>
                      <a:r>
                        <a:rPr sz="2200" spc="-5" dirty="0">
                          <a:solidFill>
                            <a:srgbClr val="124E5C"/>
                          </a:solidFill>
                          <a:latin typeface="Trebuchet MS"/>
                          <a:cs typeface="Trebuchet MS"/>
                        </a:rPr>
                        <a:t>obtained from </a:t>
                      </a:r>
                      <a:r>
                        <a:rPr sz="2200" dirty="0">
                          <a:solidFill>
                            <a:srgbClr val="124E5C"/>
                          </a:solidFill>
                          <a:latin typeface="Trebuchet MS"/>
                          <a:cs typeface="Trebuchet MS"/>
                        </a:rPr>
                        <a:t>a </a:t>
                      </a:r>
                      <a:r>
                        <a:rPr sz="2200" spc="-5" dirty="0">
                          <a:solidFill>
                            <a:srgbClr val="124E5C"/>
                          </a:solidFill>
                          <a:latin typeface="Trebuchet MS"/>
                          <a:cs typeface="Trebuchet MS"/>
                        </a:rPr>
                        <a:t>single  balanced</a:t>
                      </a:r>
                      <a:endParaRPr sz="2200">
                        <a:latin typeface="Trebuchet MS"/>
                        <a:cs typeface="Trebuchet MS"/>
                      </a:endParaRPr>
                    </a:p>
                    <a:p>
                      <a:pPr marL="61594">
                        <a:lnSpc>
                          <a:spcPct val="100000"/>
                        </a:lnSpc>
                        <a:spcBef>
                          <a:spcPts val="360"/>
                        </a:spcBef>
                      </a:pPr>
                      <a:r>
                        <a:rPr sz="2200" spc="-5" dirty="0">
                          <a:solidFill>
                            <a:srgbClr val="124E5C"/>
                          </a:solidFill>
                          <a:latin typeface="Trebuchet MS"/>
                          <a:cs typeface="Trebuchet MS"/>
                        </a:rPr>
                        <a:t>chemical</a:t>
                      </a:r>
                      <a:r>
                        <a:rPr sz="2200" spc="-10" dirty="0">
                          <a:solidFill>
                            <a:srgbClr val="124E5C"/>
                          </a:solidFill>
                          <a:latin typeface="Trebuchet MS"/>
                          <a:cs typeface="Trebuchet MS"/>
                        </a:rPr>
                        <a:t> </a:t>
                      </a:r>
                      <a:r>
                        <a:rPr sz="2200" spc="-5" dirty="0">
                          <a:solidFill>
                            <a:srgbClr val="124E5C"/>
                          </a:solidFill>
                          <a:latin typeface="Trebuchet MS"/>
                          <a:cs typeface="Trebuchet MS"/>
                        </a:rPr>
                        <a:t>equation.</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marL="61594" marR="1147445">
                        <a:lnSpc>
                          <a:spcPct val="113599"/>
                        </a:lnSpc>
                        <a:spcBef>
                          <a:spcPts val="100"/>
                        </a:spcBef>
                      </a:pPr>
                      <a:r>
                        <a:rPr sz="2200" dirty="0">
                          <a:solidFill>
                            <a:srgbClr val="124E5C"/>
                          </a:solidFill>
                          <a:latin typeface="Trebuchet MS"/>
                          <a:cs typeface="Trebuchet MS"/>
                        </a:rPr>
                        <a:t>It </a:t>
                      </a:r>
                      <a:r>
                        <a:rPr sz="2200" spc="-5" dirty="0">
                          <a:solidFill>
                            <a:srgbClr val="124E5C"/>
                          </a:solidFill>
                          <a:latin typeface="Trebuchet MS"/>
                          <a:cs typeface="Trebuchet MS"/>
                        </a:rPr>
                        <a:t>cannot be obtained from </a:t>
                      </a:r>
                      <a:r>
                        <a:rPr sz="2200" dirty="0">
                          <a:solidFill>
                            <a:srgbClr val="124E5C"/>
                          </a:solidFill>
                          <a:latin typeface="Trebuchet MS"/>
                          <a:cs typeface="Trebuchet MS"/>
                        </a:rPr>
                        <a:t>a  </a:t>
                      </a:r>
                      <a:r>
                        <a:rPr sz="2200" spc="-5" dirty="0">
                          <a:solidFill>
                            <a:srgbClr val="124E5C"/>
                          </a:solidFill>
                          <a:latin typeface="Trebuchet MS"/>
                          <a:cs typeface="Trebuchet MS"/>
                        </a:rPr>
                        <a:t>balanced</a:t>
                      </a:r>
                      <a:endParaRPr sz="2200">
                        <a:latin typeface="Trebuchet MS"/>
                        <a:cs typeface="Trebuchet MS"/>
                      </a:endParaRPr>
                    </a:p>
                    <a:p>
                      <a:pPr marL="61594">
                        <a:lnSpc>
                          <a:spcPct val="100000"/>
                        </a:lnSpc>
                        <a:spcBef>
                          <a:spcPts val="360"/>
                        </a:spcBef>
                      </a:pPr>
                      <a:r>
                        <a:rPr sz="2200" spc="-5" dirty="0">
                          <a:solidFill>
                            <a:srgbClr val="124E5C"/>
                          </a:solidFill>
                          <a:latin typeface="Trebuchet MS"/>
                          <a:cs typeface="Trebuchet MS"/>
                        </a:rPr>
                        <a:t>chemical</a:t>
                      </a:r>
                      <a:r>
                        <a:rPr sz="2200" spc="-10" dirty="0">
                          <a:solidFill>
                            <a:srgbClr val="124E5C"/>
                          </a:solidFill>
                          <a:latin typeface="Trebuchet MS"/>
                          <a:cs typeface="Trebuchet MS"/>
                        </a:rPr>
                        <a:t> </a:t>
                      </a:r>
                      <a:r>
                        <a:rPr sz="2200" spc="-5" dirty="0">
                          <a:solidFill>
                            <a:srgbClr val="124E5C"/>
                          </a:solidFill>
                          <a:latin typeface="Trebuchet MS"/>
                          <a:cs typeface="Trebuchet MS"/>
                        </a:rPr>
                        <a:t>equation</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2"/>
                  </a:ext>
                </a:extLst>
              </a:tr>
              <a:tr h="1285875">
                <a:tc>
                  <a:txBody>
                    <a:bodyPr/>
                    <a:lstStyle/>
                    <a:p>
                      <a:pPr marL="61594" marR="607060">
                        <a:lnSpc>
                          <a:spcPct val="113599"/>
                        </a:lnSpc>
                        <a:spcBef>
                          <a:spcPts val="100"/>
                        </a:spcBef>
                      </a:pPr>
                      <a:r>
                        <a:rPr sz="2200" dirty="0">
                          <a:solidFill>
                            <a:srgbClr val="124E5C"/>
                          </a:solidFill>
                          <a:latin typeface="Trebuchet MS"/>
                          <a:cs typeface="Trebuchet MS"/>
                        </a:rPr>
                        <a:t>It </a:t>
                      </a:r>
                      <a:r>
                        <a:rPr sz="2200" spc="-5" dirty="0">
                          <a:solidFill>
                            <a:srgbClr val="124E5C"/>
                          </a:solidFill>
                          <a:latin typeface="Trebuchet MS"/>
                          <a:cs typeface="Trebuchet MS"/>
                        </a:rPr>
                        <a:t>does not reveal anything  about</a:t>
                      </a:r>
                      <a:endParaRPr sz="2200">
                        <a:latin typeface="Trebuchet MS"/>
                        <a:cs typeface="Trebuchet MS"/>
                      </a:endParaRPr>
                    </a:p>
                    <a:p>
                      <a:pPr marL="61594">
                        <a:lnSpc>
                          <a:spcPct val="100000"/>
                        </a:lnSpc>
                        <a:spcBef>
                          <a:spcPts val="360"/>
                        </a:spcBef>
                      </a:pPr>
                      <a:r>
                        <a:rPr sz="2200" spc="-5" dirty="0">
                          <a:solidFill>
                            <a:srgbClr val="124E5C"/>
                          </a:solidFill>
                          <a:latin typeface="Trebuchet MS"/>
                          <a:cs typeface="Trebuchet MS"/>
                        </a:rPr>
                        <a:t>reaction</a:t>
                      </a:r>
                      <a:r>
                        <a:rPr sz="2200" spc="-10" dirty="0">
                          <a:solidFill>
                            <a:srgbClr val="124E5C"/>
                          </a:solidFill>
                          <a:latin typeface="Trebuchet MS"/>
                          <a:cs typeface="Trebuchet MS"/>
                        </a:rPr>
                        <a:t> </a:t>
                      </a:r>
                      <a:r>
                        <a:rPr sz="2200" spc="-5" dirty="0">
                          <a:solidFill>
                            <a:srgbClr val="124E5C"/>
                          </a:solidFill>
                          <a:latin typeface="Trebuchet MS"/>
                          <a:cs typeface="Trebuchet MS"/>
                        </a:rPr>
                        <a:t>mechanism.</a:t>
                      </a:r>
                      <a:endParaRPr sz="2200">
                        <a:latin typeface="Trebuchet MS"/>
                        <a:cs typeface="Trebuchet MS"/>
                      </a:endParaRPr>
                    </a:p>
                  </a:txBody>
                  <a:tcPr marL="0" marR="0" marT="1270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tc>
                  <a:txBody>
                    <a:bodyPr/>
                    <a:lstStyle/>
                    <a:p>
                      <a:pPr>
                        <a:lnSpc>
                          <a:spcPct val="100000"/>
                        </a:lnSpc>
                        <a:spcBef>
                          <a:spcPts val="55"/>
                        </a:spcBef>
                      </a:pPr>
                      <a:endParaRPr sz="2650">
                        <a:latin typeface="Times New Roman"/>
                        <a:cs typeface="Times New Roman"/>
                      </a:endParaRPr>
                    </a:p>
                    <a:p>
                      <a:pPr marL="61594" marR="418465">
                        <a:lnSpc>
                          <a:spcPct val="113599"/>
                        </a:lnSpc>
                      </a:pPr>
                      <a:r>
                        <a:rPr sz="2200" dirty="0">
                          <a:solidFill>
                            <a:srgbClr val="124E5C"/>
                          </a:solidFill>
                          <a:latin typeface="Trebuchet MS"/>
                          <a:cs typeface="Trebuchet MS"/>
                        </a:rPr>
                        <a:t>It </a:t>
                      </a:r>
                      <a:r>
                        <a:rPr sz="2200" spc="-5" dirty="0">
                          <a:solidFill>
                            <a:srgbClr val="124E5C"/>
                          </a:solidFill>
                          <a:latin typeface="Trebuchet MS"/>
                          <a:cs typeface="Trebuchet MS"/>
                        </a:rPr>
                        <a:t>reveals some basic facts about </a:t>
                      </a:r>
                      <a:r>
                        <a:rPr sz="2200" dirty="0">
                          <a:solidFill>
                            <a:srgbClr val="124E5C"/>
                          </a:solidFill>
                          <a:latin typeface="Trebuchet MS"/>
                          <a:cs typeface="Trebuchet MS"/>
                        </a:rPr>
                        <a:t>a  </a:t>
                      </a:r>
                      <a:r>
                        <a:rPr sz="2200" spc="-5" dirty="0">
                          <a:solidFill>
                            <a:srgbClr val="124E5C"/>
                          </a:solidFill>
                          <a:latin typeface="Trebuchet MS"/>
                          <a:cs typeface="Trebuchet MS"/>
                        </a:rPr>
                        <a:t>reaction</a:t>
                      </a:r>
                      <a:r>
                        <a:rPr sz="2200" spc="-10" dirty="0">
                          <a:solidFill>
                            <a:srgbClr val="124E5C"/>
                          </a:solidFill>
                          <a:latin typeface="Trebuchet MS"/>
                          <a:cs typeface="Trebuchet MS"/>
                        </a:rPr>
                        <a:t> </a:t>
                      </a:r>
                      <a:r>
                        <a:rPr sz="2200" spc="-5" dirty="0">
                          <a:solidFill>
                            <a:srgbClr val="124E5C"/>
                          </a:solidFill>
                          <a:latin typeface="Trebuchet MS"/>
                          <a:cs typeface="Trebuchet MS"/>
                        </a:rPr>
                        <a:t>mechanism.</a:t>
                      </a:r>
                      <a:endParaRPr sz="2200">
                        <a:latin typeface="Trebuchet MS"/>
                        <a:cs typeface="Trebuchet MS"/>
                      </a:endParaRPr>
                    </a:p>
                  </a:txBody>
                  <a:tcPr marL="0" marR="0" marT="6985"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21125" y="1930400"/>
            <a:ext cx="2832100" cy="802640"/>
          </a:xfrm>
          <a:prstGeom prst="rect">
            <a:avLst/>
          </a:prstGeom>
        </p:spPr>
        <p:txBody>
          <a:bodyPr vert="horz" wrap="square" lIns="0" tIns="12700" rIns="0" bIns="0" rtlCol="0">
            <a:spAutoFit/>
          </a:bodyPr>
          <a:lstStyle/>
          <a:p>
            <a:pPr marL="12700">
              <a:lnSpc>
                <a:spcPct val="100000"/>
              </a:lnSpc>
              <a:spcBef>
                <a:spcPts val="100"/>
              </a:spcBef>
            </a:pPr>
            <a:r>
              <a:rPr sz="5100" b="1" dirty="0">
                <a:solidFill>
                  <a:srgbClr val="37751C"/>
                </a:solidFill>
                <a:latin typeface="Arial"/>
                <a:cs typeface="Arial"/>
              </a:rPr>
              <a:t>Contents</a:t>
            </a:r>
            <a:endParaRPr sz="5100">
              <a:latin typeface="Arial"/>
              <a:cs typeface="Arial"/>
            </a:endParaRPr>
          </a:p>
        </p:txBody>
      </p:sp>
      <p:sp>
        <p:nvSpPr>
          <p:cNvPr id="3" name="object 3"/>
          <p:cNvSpPr txBox="1"/>
          <p:nvPr/>
        </p:nvSpPr>
        <p:spPr>
          <a:xfrm>
            <a:off x="901700" y="3187700"/>
            <a:ext cx="7589520" cy="2459990"/>
          </a:xfrm>
          <a:prstGeom prst="rect">
            <a:avLst/>
          </a:prstGeom>
        </p:spPr>
        <p:txBody>
          <a:bodyPr vert="horz" wrap="square" lIns="0" tIns="12700" rIns="0" bIns="0" rtlCol="0">
            <a:spAutoFit/>
          </a:bodyPr>
          <a:lstStyle/>
          <a:p>
            <a:pPr marL="12700">
              <a:lnSpc>
                <a:spcPct val="100000"/>
              </a:lnSpc>
              <a:spcBef>
                <a:spcPts val="100"/>
              </a:spcBef>
              <a:tabLst>
                <a:tab pos="1136015" algn="l"/>
                <a:tab pos="1745614" algn="l"/>
                <a:tab pos="3709035" algn="l"/>
              </a:tabLst>
            </a:pPr>
            <a:r>
              <a:rPr sz="3600" dirty="0">
                <a:solidFill>
                  <a:srgbClr val="0000FF"/>
                </a:solidFill>
                <a:latin typeface="Comic Sans MS"/>
                <a:cs typeface="Comic Sans MS"/>
              </a:rPr>
              <a:t>Rate	of	chemical	reaction</a:t>
            </a:r>
            <a:endParaRPr sz="3600">
              <a:latin typeface="Comic Sans MS"/>
              <a:cs typeface="Comic Sans MS"/>
            </a:endParaRPr>
          </a:p>
          <a:p>
            <a:pPr>
              <a:lnSpc>
                <a:spcPct val="100000"/>
              </a:lnSpc>
            </a:pPr>
            <a:endParaRPr sz="3550">
              <a:latin typeface="Comic Sans MS"/>
              <a:cs typeface="Comic Sans MS"/>
            </a:endParaRPr>
          </a:p>
          <a:p>
            <a:pPr marL="12700" marR="5080">
              <a:lnSpc>
                <a:spcPct val="114599"/>
              </a:lnSpc>
              <a:tabLst>
                <a:tab pos="1472565" algn="l"/>
                <a:tab pos="2350770" algn="l"/>
                <a:tab pos="5140325" algn="l"/>
                <a:tab pos="5749925" algn="l"/>
              </a:tabLst>
            </a:pPr>
            <a:r>
              <a:rPr sz="3600" dirty="0">
                <a:solidFill>
                  <a:srgbClr val="0000FF"/>
                </a:solidFill>
                <a:latin typeface="Comic Sans MS"/>
                <a:cs typeface="Comic Sans MS"/>
              </a:rPr>
              <a:t>Order	and	Molecularity	of	chemical  reactions</a:t>
            </a:r>
            <a:endParaRPr sz="3600">
              <a:latin typeface="Comic Sans MS"/>
              <a:cs typeface="Comic Sans MS"/>
            </a:endParaRPr>
          </a:p>
        </p:txBody>
      </p:sp>
      <p:sp>
        <p:nvSpPr>
          <p:cNvPr id="4" name="object 4"/>
          <p:cNvSpPr/>
          <p:nvPr/>
        </p:nvSpPr>
        <p:spPr>
          <a:xfrm>
            <a:off x="3943350" y="2638425"/>
            <a:ext cx="2809875" cy="57150"/>
          </a:xfrm>
          <a:custGeom>
            <a:avLst/>
            <a:gdLst/>
            <a:ahLst/>
            <a:cxnLst/>
            <a:rect l="l" t="t" r="r" b="b"/>
            <a:pathLst>
              <a:path w="2809875" h="57150">
                <a:moveTo>
                  <a:pt x="2809875" y="57150"/>
                </a:moveTo>
                <a:lnTo>
                  <a:pt x="0" y="57150"/>
                </a:lnTo>
                <a:lnTo>
                  <a:pt x="0" y="0"/>
                </a:lnTo>
                <a:lnTo>
                  <a:pt x="2809875" y="0"/>
                </a:lnTo>
                <a:lnTo>
                  <a:pt x="2809875" y="57150"/>
                </a:lnTo>
                <a:close/>
              </a:path>
            </a:pathLst>
          </a:custGeom>
          <a:solidFill>
            <a:srgbClr val="37751C"/>
          </a:solid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54400" y="4206875"/>
            <a:ext cx="3778250" cy="939800"/>
          </a:xfrm>
          <a:prstGeom prst="rect">
            <a:avLst/>
          </a:prstGeom>
        </p:spPr>
        <p:txBody>
          <a:bodyPr vert="horz" wrap="square" lIns="0" tIns="12700" rIns="0" bIns="0" rtlCol="0">
            <a:spAutoFit/>
          </a:bodyPr>
          <a:lstStyle/>
          <a:p>
            <a:pPr marL="12700">
              <a:lnSpc>
                <a:spcPct val="100000"/>
              </a:lnSpc>
              <a:spcBef>
                <a:spcPts val="100"/>
              </a:spcBef>
              <a:tabLst>
                <a:tab pos="2546985" algn="l"/>
              </a:tabLst>
            </a:pPr>
            <a:r>
              <a:rPr sz="6000" b="1" dirty="0">
                <a:solidFill>
                  <a:srgbClr val="37751C"/>
                </a:solidFill>
                <a:latin typeface="Comic Sans MS"/>
                <a:cs typeface="Comic Sans MS"/>
              </a:rPr>
              <a:t>Thank	you</a:t>
            </a:r>
            <a:endParaRPr sz="600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5250" y="1368425"/>
            <a:ext cx="5411470" cy="802640"/>
          </a:xfrm>
          <a:prstGeom prst="rect">
            <a:avLst/>
          </a:prstGeom>
        </p:spPr>
        <p:txBody>
          <a:bodyPr vert="horz" wrap="square" lIns="0" tIns="12700" rIns="0" bIns="0" rtlCol="0">
            <a:spAutoFit/>
          </a:bodyPr>
          <a:lstStyle/>
          <a:p>
            <a:pPr marL="12700">
              <a:lnSpc>
                <a:spcPct val="100000"/>
              </a:lnSpc>
              <a:spcBef>
                <a:spcPts val="100"/>
              </a:spcBef>
              <a:tabLst>
                <a:tab pos="2985135" algn="l"/>
              </a:tabLst>
            </a:pPr>
            <a:r>
              <a:rPr sz="5100" b="1" dirty="0">
                <a:solidFill>
                  <a:srgbClr val="0000FF"/>
                </a:solidFill>
                <a:latin typeface="Comic Sans MS"/>
                <a:cs typeface="Comic Sans MS"/>
              </a:rPr>
              <a:t>Chemical	Kinetics</a:t>
            </a:r>
            <a:endParaRPr sz="5100">
              <a:latin typeface="Comic Sans MS"/>
              <a:cs typeface="Comic Sans MS"/>
            </a:endParaRPr>
          </a:p>
        </p:txBody>
      </p:sp>
      <p:sp>
        <p:nvSpPr>
          <p:cNvPr id="3" name="object 3"/>
          <p:cNvSpPr txBox="1"/>
          <p:nvPr/>
        </p:nvSpPr>
        <p:spPr>
          <a:xfrm>
            <a:off x="901700" y="2895663"/>
            <a:ext cx="8625840" cy="3656965"/>
          </a:xfrm>
          <a:prstGeom prst="rect">
            <a:avLst/>
          </a:prstGeom>
        </p:spPr>
        <p:txBody>
          <a:bodyPr vert="horz" wrap="square" lIns="0" tIns="12700" rIns="0" bIns="0" rtlCol="0">
            <a:spAutoFit/>
          </a:bodyPr>
          <a:lstStyle/>
          <a:p>
            <a:pPr marL="12700">
              <a:lnSpc>
                <a:spcPct val="100000"/>
              </a:lnSpc>
              <a:spcBef>
                <a:spcPts val="100"/>
              </a:spcBef>
            </a:pPr>
            <a:r>
              <a:rPr sz="4400" u="heavy" spc="-1100" dirty="0">
                <a:solidFill>
                  <a:srgbClr val="37751C"/>
                </a:solidFill>
                <a:uFill>
                  <a:solidFill>
                    <a:srgbClr val="37751C"/>
                  </a:solidFill>
                </a:uFill>
                <a:latin typeface="Times New Roman"/>
                <a:cs typeface="Times New Roman"/>
              </a:rPr>
              <a:t> </a:t>
            </a:r>
            <a:r>
              <a:rPr sz="4400" b="1" u="heavy" spc="-5" dirty="0">
                <a:solidFill>
                  <a:srgbClr val="37751C"/>
                </a:solidFill>
                <a:uFill>
                  <a:solidFill>
                    <a:srgbClr val="37751C"/>
                  </a:solidFill>
                </a:uFill>
                <a:latin typeface="Comic Sans MS"/>
                <a:cs typeface="Comic Sans MS"/>
              </a:rPr>
              <a:t>Definition:-</a:t>
            </a:r>
            <a:endParaRPr sz="4400">
              <a:latin typeface="Comic Sans MS"/>
              <a:cs typeface="Comic Sans MS"/>
            </a:endParaRPr>
          </a:p>
          <a:p>
            <a:pPr marL="12700" marR="5080">
              <a:lnSpc>
                <a:spcPct val="114599"/>
              </a:lnSpc>
              <a:spcBef>
                <a:spcPts val="3510"/>
              </a:spcBef>
              <a:tabLst>
                <a:tab pos="914400" algn="l"/>
                <a:tab pos="1138555" algn="l"/>
                <a:tab pos="1214120" algn="l"/>
                <a:tab pos="2253615" algn="l"/>
                <a:tab pos="2451100" algn="l"/>
                <a:tab pos="3002915" algn="l"/>
                <a:tab pos="3072130" algn="l"/>
                <a:tab pos="3734435" algn="l"/>
                <a:tab pos="4305935" algn="l"/>
                <a:tab pos="4787900" algn="l"/>
                <a:tab pos="4857750" algn="l"/>
                <a:tab pos="5112385" algn="l"/>
                <a:tab pos="5674995" algn="l"/>
                <a:tab pos="6696075" algn="l"/>
                <a:tab pos="7098030" algn="l"/>
                <a:tab pos="7867650" algn="l"/>
              </a:tabLst>
            </a:pPr>
            <a:r>
              <a:rPr sz="3600" dirty="0">
                <a:solidFill>
                  <a:srgbClr val="124E5C"/>
                </a:solidFill>
                <a:latin typeface="Trebuchet MS"/>
                <a:cs typeface="Trebuchet MS"/>
              </a:rPr>
              <a:t>The	branch	of	physical	chemistry,	which  deals		with	the		study	of		reaction	rates	and  their	mechanism,	called	as	chemical  kinetics</a:t>
            </a:r>
            <a:r>
              <a:rPr sz="2400" dirty="0">
                <a:solidFill>
                  <a:srgbClr val="124E5C"/>
                </a:solidFill>
                <a:latin typeface="Trebuchet MS"/>
                <a:cs typeface="Trebuchet MS"/>
              </a:rPr>
              <a:t>.</a:t>
            </a:r>
            <a:endParaRPr sz="2400">
              <a:latin typeface="Trebuchet MS"/>
              <a:cs typeface="Trebuchet MS"/>
            </a:endParaRPr>
          </a:p>
        </p:txBody>
      </p:sp>
      <p:sp>
        <p:nvSpPr>
          <p:cNvPr id="4" name="object 4"/>
          <p:cNvSpPr/>
          <p:nvPr/>
        </p:nvSpPr>
        <p:spPr>
          <a:xfrm>
            <a:off x="2657475" y="2076450"/>
            <a:ext cx="5381625" cy="57150"/>
          </a:xfrm>
          <a:custGeom>
            <a:avLst/>
            <a:gdLst/>
            <a:ahLst/>
            <a:cxnLst/>
            <a:rect l="l" t="t" r="r" b="b"/>
            <a:pathLst>
              <a:path w="5381625" h="57150">
                <a:moveTo>
                  <a:pt x="5381625" y="57150"/>
                </a:moveTo>
                <a:lnTo>
                  <a:pt x="0" y="57150"/>
                </a:lnTo>
                <a:lnTo>
                  <a:pt x="0" y="0"/>
                </a:lnTo>
                <a:lnTo>
                  <a:pt x="5381625" y="0"/>
                </a:lnTo>
                <a:lnTo>
                  <a:pt x="5381625" y="57150"/>
                </a:lnTo>
                <a:close/>
              </a:path>
            </a:pathLst>
          </a:custGeom>
          <a:solidFill>
            <a:srgbClr val="0000FF"/>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882650"/>
            <a:ext cx="6683375" cy="574040"/>
          </a:xfrm>
          <a:prstGeom prst="rect">
            <a:avLst/>
          </a:prstGeom>
        </p:spPr>
        <p:txBody>
          <a:bodyPr vert="horz" wrap="square" lIns="0" tIns="12700" rIns="0" bIns="0" rtlCol="0">
            <a:spAutoFit/>
          </a:bodyPr>
          <a:lstStyle/>
          <a:p>
            <a:pPr marL="12700">
              <a:lnSpc>
                <a:spcPct val="100000"/>
              </a:lnSpc>
              <a:spcBef>
                <a:spcPts val="100"/>
              </a:spcBef>
              <a:tabLst>
                <a:tab pos="1228090" algn="l"/>
                <a:tab pos="1899285" algn="l"/>
                <a:tab pos="2351405" algn="l"/>
                <a:tab pos="4401820" algn="l"/>
              </a:tabLst>
            </a:pPr>
            <a:r>
              <a:rPr sz="3600" u="heavy" spc="-900" dirty="0">
                <a:solidFill>
                  <a:srgbClr val="731B46"/>
                </a:solidFill>
                <a:uFill>
                  <a:solidFill>
                    <a:srgbClr val="731B46"/>
                  </a:solidFill>
                </a:uFill>
                <a:latin typeface="Times New Roman"/>
                <a:cs typeface="Times New Roman"/>
              </a:rPr>
              <a:t> </a:t>
            </a:r>
            <a:r>
              <a:rPr sz="3600" b="1" u="heavy" dirty="0">
                <a:solidFill>
                  <a:srgbClr val="731B46"/>
                </a:solidFill>
                <a:uFill>
                  <a:solidFill>
                    <a:srgbClr val="731B46"/>
                  </a:solidFill>
                </a:uFill>
                <a:latin typeface="Comic Sans MS"/>
                <a:cs typeface="Comic Sans MS"/>
              </a:rPr>
              <a:t>Rate	of	a	chemical	reaction:</a:t>
            </a:r>
            <a:r>
              <a:rPr sz="3600" b="1" u="heavy" spc="25" dirty="0">
                <a:solidFill>
                  <a:srgbClr val="731B46"/>
                </a:solidFill>
                <a:uFill>
                  <a:solidFill>
                    <a:srgbClr val="731B46"/>
                  </a:solidFill>
                </a:uFill>
                <a:latin typeface="Comic Sans MS"/>
                <a:cs typeface="Comic Sans MS"/>
              </a:rPr>
              <a:t>-</a:t>
            </a:r>
            <a:endParaRPr sz="3600">
              <a:latin typeface="Comic Sans MS"/>
              <a:cs typeface="Comic Sans MS"/>
            </a:endParaRPr>
          </a:p>
        </p:txBody>
      </p:sp>
      <p:sp>
        <p:nvSpPr>
          <p:cNvPr id="3" name="object 3"/>
          <p:cNvSpPr txBox="1"/>
          <p:nvPr/>
        </p:nvSpPr>
        <p:spPr>
          <a:xfrm>
            <a:off x="901700" y="2286635"/>
            <a:ext cx="8365490" cy="3797300"/>
          </a:xfrm>
          <a:prstGeom prst="rect">
            <a:avLst/>
          </a:prstGeom>
        </p:spPr>
        <p:txBody>
          <a:bodyPr vert="horz" wrap="square" lIns="0" tIns="12700" rIns="0" bIns="0" rtlCol="0">
            <a:spAutoFit/>
          </a:bodyPr>
          <a:lstStyle/>
          <a:p>
            <a:pPr marL="12700" marR="447675" indent="183515">
              <a:lnSpc>
                <a:spcPct val="114599"/>
              </a:lnSpc>
              <a:spcBef>
                <a:spcPts val="100"/>
              </a:spcBef>
            </a:pPr>
            <a:r>
              <a:rPr sz="2400" dirty="0">
                <a:solidFill>
                  <a:srgbClr val="124E5C"/>
                </a:solidFill>
                <a:latin typeface="Trebuchet MS"/>
                <a:cs typeface="Trebuchet MS"/>
              </a:rPr>
              <a:t>“ The rate of a reaction can be defined as the change</a:t>
            </a:r>
            <a:r>
              <a:rPr sz="2400" spc="-100" dirty="0">
                <a:solidFill>
                  <a:srgbClr val="124E5C"/>
                </a:solidFill>
                <a:latin typeface="Trebuchet MS"/>
                <a:cs typeface="Trebuchet MS"/>
              </a:rPr>
              <a:t> </a:t>
            </a:r>
            <a:r>
              <a:rPr sz="2400" dirty="0">
                <a:solidFill>
                  <a:srgbClr val="124E5C"/>
                </a:solidFill>
                <a:latin typeface="Trebuchet MS"/>
                <a:cs typeface="Trebuchet MS"/>
              </a:rPr>
              <a:t>in  concentration of a reactant or product in unit</a:t>
            </a:r>
            <a:r>
              <a:rPr sz="2400" spc="-50" dirty="0">
                <a:solidFill>
                  <a:srgbClr val="124E5C"/>
                </a:solidFill>
                <a:latin typeface="Trebuchet MS"/>
                <a:cs typeface="Trebuchet MS"/>
              </a:rPr>
              <a:t> </a:t>
            </a:r>
            <a:r>
              <a:rPr sz="2400" dirty="0">
                <a:solidFill>
                  <a:srgbClr val="124E5C"/>
                </a:solidFill>
                <a:latin typeface="Trebuchet MS"/>
                <a:cs typeface="Trebuchet MS"/>
              </a:rPr>
              <a:t>time”</a:t>
            </a:r>
            <a:endParaRPr sz="2400">
              <a:latin typeface="Trebuchet MS"/>
              <a:cs typeface="Trebuchet MS"/>
            </a:endParaRPr>
          </a:p>
          <a:p>
            <a:pPr>
              <a:lnSpc>
                <a:spcPct val="100000"/>
              </a:lnSpc>
              <a:spcBef>
                <a:spcPts val="45"/>
              </a:spcBef>
            </a:pPr>
            <a:endParaRPr sz="2800">
              <a:latin typeface="Trebuchet MS"/>
              <a:cs typeface="Trebuchet MS"/>
            </a:endParaRPr>
          </a:p>
          <a:p>
            <a:pPr marL="12700" marR="467359">
              <a:lnSpc>
                <a:spcPct val="114599"/>
              </a:lnSpc>
            </a:pPr>
            <a:r>
              <a:rPr sz="2400" dirty="0">
                <a:solidFill>
                  <a:srgbClr val="124E5C"/>
                </a:solidFill>
                <a:latin typeface="Trebuchet MS"/>
                <a:cs typeface="Trebuchet MS"/>
              </a:rPr>
              <a:t>The rate of a reaction tells us to what speed the</a:t>
            </a:r>
            <a:r>
              <a:rPr sz="2400" spc="-100" dirty="0">
                <a:solidFill>
                  <a:srgbClr val="124E5C"/>
                </a:solidFill>
                <a:latin typeface="Trebuchet MS"/>
                <a:cs typeface="Trebuchet MS"/>
              </a:rPr>
              <a:t> </a:t>
            </a:r>
            <a:r>
              <a:rPr sz="2400" dirty="0">
                <a:solidFill>
                  <a:srgbClr val="124E5C"/>
                </a:solidFill>
                <a:latin typeface="Trebuchet MS"/>
                <a:cs typeface="Trebuchet MS"/>
              </a:rPr>
              <a:t>reaction  occurs.</a:t>
            </a:r>
            <a:endParaRPr sz="2400">
              <a:latin typeface="Trebuchet MS"/>
              <a:cs typeface="Trebuchet MS"/>
            </a:endParaRPr>
          </a:p>
          <a:p>
            <a:pPr marL="1022350" marR="3713479" indent="-1010285">
              <a:lnSpc>
                <a:spcPct val="114599"/>
              </a:lnSpc>
            </a:pPr>
            <a:r>
              <a:rPr sz="2400" dirty="0">
                <a:solidFill>
                  <a:srgbClr val="124E5C"/>
                </a:solidFill>
                <a:latin typeface="Trebuchet MS"/>
                <a:cs typeface="Trebuchet MS"/>
              </a:rPr>
              <a:t>Let us consider a simple</a:t>
            </a:r>
            <a:r>
              <a:rPr sz="2400" spc="-100" dirty="0">
                <a:solidFill>
                  <a:srgbClr val="124E5C"/>
                </a:solidFill>
                <a:latin typeface="Trebuchet MS"/>
                <a:cs typeface="Trebuchet MS"/>
              </a:rPr>
              <a:t> </a:t>
            </a:r>
            <a:r>
              <a:rPr sz="2400" dirty="0">
                <a:solidFill>
                  <a:srgbClr val="124E5C"/>
                </a:solidFill>
                <a:latin typeface="Trebuchet MS"/>
                <a:cs typeface="Trebuchet MS"/>
              </a:rPr>
              <a:t>reaction-  A -----&gt;</a:t>
            </a:r>
            <a:r>
              <a:rPr sz="2400" spc="-10" dirty="0">
                <a:solidFill>
                  <a:srgbClr val="124E5C"/>
                </a:solidFill>
                <a:latin typeface="Trebuchet MS"/>
                <a:cs typeface="Trebuchet MS"/>
              </a:rPr>
              <a:t> </a:t>
            </a:r>
            <a:r>
              <a:rPr sz="2400" dirty="0">
                <a:solidFill>
                  <a:srgbClr val="124E5C"/>
                </a:solidFill>
                <a:latin typeface="Trebuchet MS"/>
                <a:cs typeface="Trebuchet MS"/>
              </a:rPr>
              <a:t>B</a:t>
            </a:r>
            <a:endParaRPr sz="2400">
              <a:latin typeface="Trebuchet MS"/>
              <a:cs typeface="Trebuchet MS"/>
            </a:endParaRPr>
          </a:p>
          <a:p>
            <a:pPr marL="12700" marR="5080">
              <a:lnSpc>
                <a:spcPct val="114599"/>
              </a:lnSpc>
            </a:pPr>
            <a:r>
              <a:rPr sz="2400" dirty="0">
                <a:solidFill>
                  <a:srgbClr val="124E5C"/>
                </a:solidFill>
                <a:latin typeface="Trebuchet MS"/>
                <a:cs typeface="Trebuchet MS"/>
              </a:rPr>
              <a:t>The concentration of A decreases and the concentration of</a:t>
            </a:r>
            <a:r>
              <a:rPr sz="2400" spc="-100" dirty="0">
                <a:solidFill>
                  <a:srgbClr val="124E5C"/>
                </a:solidFill>
                <a:latin typeface="Trebuchet MS"/>
                <a:cs typeface="Trebuchet MS"/>
              </a:rPr>
              <a:t> </a:t>
            </a:r>
            <a:r>
              <a:rPr sz="2400" dirty="0">
                <a:solidFill>
                  <a:srgbClr val="124E5C"/>
                </a:solidFill>
                <a:latin typeface="Trebuchet MS"/>
                <a:cs typeface="Trebuchet MS"/>
              </a:rPr>
              <a:t>B  increases with</a:t>
            </a:r>
            <a:r>
              <a:rPr sz="2400" spc="-5" dirty="0">
                <a:solidFill>
                  <a:srgbClr val="124E5C"/>
                </a:solidFill>
                <a:latin typeface="Trebuchet MS"/>
                <a:cs typeface="Trebuchet MS"/>
              </a:rPr>
              <a:t> </a:t>
            </a:r>
            <a:r>
              <a:rPr sz="2400" dirty="0">
                <a:solidFill>
                  <a:srgbClr val="124E5C"/>
                </a:solidFill>
                <a:latin typeface="Trebuchet MS"/>
                <a:cs typeface="Trebuchet MS"/>
              </a:rPr>
              <a:t>time.</a:t>
            </a:r>
            <a:endParaRPr sz="240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838835"/>
            <a:ext cx="8829675" cy="5473700"/>
          </a:xfrm>
          <a:prstGeom prst="rect">
            <a:avLst/>
          </a:prstGeom>
        </p:spPr>
        <p:txBody>
          <a:bodyPr vert="horz" wrap="square" lIns="0" tIns="66040" rIns="0" bIns="0" rtlCol="0">
            <a:spAutoFit/>
          </a:bodyPr>
          <a:lstStyle/>
          <a:p>
            <a:pPr marL="12700">
              <a:lnSpc>
                <a:spcPct val="100000"/>
              </a:lnSpc>
              <a:spcBef>
                <a:spcPts val="520"/>
              </a:spcBef>
            </a:pPr>
            <a:r>
              <a:rPr sz="2400" dirty="0">
                <a:solidFill>
                  <a:srgbClr val="124E5C"/>
                </a:solidFill>
                <a:latin typeface="Trebuchet MS"/>
                <a:cs typeface="Trebuchet MS"/>
              </a:rPr>
              <a:t>As you know during the progress of a</a:t>
            </a:r>
            <a:r>
              <a:rPr sz="2400" spc="-25" dirty="0">
                <a:solidFill>
                  <a:srgbClr val="124E5C"/>
                </a:solidFill>
                <a:latin typeface="Trebuchet MS"/>
                <a:cs typeface="Trebuchet MS"/>
              </a:rPr>
              <a:t> </a:t>
            </a:r>
            <a:r>
              <a:rPr sz="2400" dirty="0">
                <a:solidFill>
                  <a:srgbClr val="124E5C"/>
                </a:solidFill>
                <a:latin typeface="Trebuchet MS"/>
                <a:cs typeface="Trebuchet MS"/>
              </a:rPr>
              <a:t>reaction</a:t>
            </a:r>
            <a:endParaRPr sz="2400">
              <a:latin typeface="Trebuchet MS"/>
              <a:cs typeface="Trebuchet MS"/>
            </a:endParaRPr>
          </a:p>
          <a:p>
            <a:pPr marL="12700">
              <a:lnSpc>
                <a:spcPct val="100000"/>
              </a:lnSpc>
              <a:spcBef>
                <a:spcPts val="420"/>
              </a:spcBef>
            </a:pPr>
            <a:r>
              <a:rPr sz="2400" dirty="0">
                <a:solidFill>
                  <a:srgbClr val="124E5C"/>
                </a:solidFill>
                <a:latin typeface="Trebuchet MS"/>
                <a:cs typeface="Trebuchet MS"/>
              </a:rPr>
              <a:t>the concentration of A keeps on falling with</a:t>
            </a:r>
            <a:r>
              <a:rPr sz="2400" spc="-30" dirty="0">
                <a:solidFill>
                  <a:srgbClr val="124E5C"/>
                </a:solidFill>
                <a:latin typeface="Trebuchet MS"/>
                <a:cs typeface="Trebuchet MS"/>
              </a:rPr>
              <a:t> </a:t>
            </a:r>
            <a:r>
              <a:rPr sz="2400" dirty="0">
                <a:solidFill>
                  <a:srgbClr val="124E5C"/>
                </a:solidFill>
                <a:latin typeface="Trebuchet MS"/>
                <a:cs typeface="Trebuchet MS"/>
              </a:rPr>
              <a:t>time.</a:t>
            </a:r>
            <a:endParaRPr sz="2400">
              <a:latin typeface="Trebuchet MS"/>
              <a:cs typeface="Trebuchet MS"/>
            </a:endParaRPr>
          </a:p>
          <a:p>
            <a:pPr>
              <a:lnSpc>
                <a:spcPct val="100000"/>
              </a:lnSpc>
              <a:spcBef>
                <a:spcPts val="45"/>
              </a:spcBef>
            </a:pPr>
            <a:endParaRPr sz="2800">
              <a:latin typeface="Trebuchet MS"/>
              <a:cs typeface="Trebuchet MS"/>
            </a:endParaRPr>
          </a:p>
          <a:p>
            <a:pPr marL="12700" marR="1181735">
              <a:lnSpc>
                <a:spcPct val="114599"/>
              </a:lnSpc>
            </a:pPr>
            <a:r>
              <a:rPr sz="2400" dirty="0">
                <a:solidFill>
                  <a:srgbClr val="124E5C"/>
                </a:solidFill>
                <a:latin typeface="Trebuchet MS"/>
                <a:cs typeface="Trebuchet MS"/>
              </a:rPr>
              <a:t>The rate of reaction at any given instant is given by</a:t>
            </a:r>
            <a:r>
              <a:rPr sz="2400" spc="-100" dirty="0">
                <a:solidFill>
                  <a:srgbClr val="124E5C"/>
                </a:solidFill>
                <a:latin typeface="Trebuchet MS"/>
                <a:cs typeface="Trebuchet MS"/>
              </a:rPr>
              <a:t> </a:t>
            </a:r>
            <a:r>
              <a:rPr sz="2400" dirty="0">
                <a:solidFill>
                  <a:srgbClr val="124E5C"/>
                </a:solidFill>
                <a:latin typeface="Trebuchet MS"/>
                <a:cs typeface="Trebuchet MS"/>
              </a:rPr>
              <a:t>the  expression-</a:t>
            </a:r>
            <a:endParaRPr sz="2400">
              <a:latin typeface="Trebuchet MS"/>
              <a:cs typeface="Trebuchet MS"/>
            </a:endParaRPr>
          </a:p>
          <a:p>
            <a:pPr marL="12700">
              <a:lnSpc>
                <a:spcPct val="100000"/>
              </a:lnSpc>
              <a:spcBef>
                <a:spcPts val="420"/>
              </a:spcBef>
            </a:pPr>
            <a:r>
              <a:rPr sz="2400" dirty="0">
                <a:solidFill>
                  <a:srgbClr val="124E5C"/>
                </a:solidFill>
                <a:latin typeface="Trebuchet MS"/>
                <a:cs typeface="Trebuchet MS"/>
              </a:rPr>
              <a:t>r= –dCA/dt = kCA</a:t>
            </a:r>
            <a:r>
              <a:rPr sz="2400" spc="-10" dirty="0">
                <a:solidFill>
                  <a:srgbClr val="124E5C"/>
                </a:solidFill>
                <a:latin typeface="Trebuchet MS"/>
                <a:cs typeface="Trebuchet MS"/>
              </a:rPr>
              <a:t> </a:t>
            </a:r>
            <a:r>
              <a:rPr sz="2400" dirty="0">
                <a:solidFill>
                  <a:srgbClr val="124E5C"/>
                </a:solidFill>
                <a:latin typeface="Trebuchet MS"/>
                <a:cs typeface="Trebuchet MS"/>
              </a:rPr>
              <a:t>……………………….(1)</a:t>
            </a:r>
            <a:endParaRPr sz="2400">
              <a:latin typeface="Trebuchet MS"/>
              <a:cs typeface="Trebuchet MS"/>
            </a:endParaRPr>
          </a:p>
          <a:p>
            <a:pPr>
              <a:lnSpc>
                <a:spcPct val="100000"/>
              </a:lnSpc>
              <a:spcBef>
                <a:spcPts val="5"/>
              </a:spcBef>
            </a:pPr>
            <a:endParaRPr sz="3200">
              <a:latin typeface="Trebuchet MS"/>
              <a:cs typeface="Trebuchet MS"/>
            </a:endParaRPr>
          </a:p>
          <a:p>
            <a:pPr marL="12700">
              <a:lnSpc>
                <a:spcPct val="100000"/>
              </a:lnSpc>
            </a:pPr>
            <a:r>
              <a:rPr sz="2400" dirty="0">
                <a:solidFill>
                  <a:srgbClr val="124E5C"/>
                </a:solidFill>
                <a:latin typeface="Trebuchet MS"/>
                <a:cs typeface="Trebuchet MS"/>
              </a:rPr>
              <a:t>where</a:t>
            </a:r>
            <a:r>
              <a:rPr sz="2400" spc="-5" dirty="0">
                <a:solidFill>
                  <a:srgbClr val="124E5C"/>
                </a:solidFill>
                <a:latin typeface="Trebuchet MS"/>
                <a:cs typeface="Trebuchet MS"/>
              </a:rPr>
              <a:t> </a:t>
            </a:r>
            <a:r>
              <a:rPr sz="2400" dirty="0">
                <a:solidFill>
                  <a:srgbClr val="124E5C"/>
                </a:solidFill>
                <a:latin typeface="Trebuchet MS"/>
                <a:cs typeface="Trebuchet MS"/>
              </a:rPr>
              <a:t>:-</a:t>
            </a:r>
            <a:endParaRPr sz="2400">
              <a:latin typeface="Trebuchet MS"/>
              <a:cs typeface="Trebuchet MS"/>
            </a:endParaRPr>
          </a:p>
          <a:p>
            <a:pPr marL="12700" marR="5080">
              <a:lnSpc>
                <a:spcPct val="114599"/>
              </a:lnSpc>
            </a:pPr>
            <a:r>
              <a:rPr sz="2400" dirty="0">
                <a:solidFill>
                  <a:srgbClr val="124E5C"/>
                </a:solidFill>
                <a:latin typeface="Trebuchet MS"/>
                <a:cs typeface="Trebuchet MS"/>
              </a:rPr>
              <a:t>–dCA is very small decrease in concentration of A in a very</a:t>
            </a:r>
            <a:r>
              <a:rPr sz="2400" spc="-100" dirty="0">
                <a:solidFill>
                  <a:srgbClr val="124E5C"/>
                </a:solidFill>
                <a:latin typeface="Trebuchet MS"/>
                <a:cs typeface="Trebuchet MS"/>
              </a:rPr>
              <a:t> </a:t>
            </a:r>
            <a:r>
              <a:rPr sz="2400" dirty="0">
                <a:solidFill>
                  <a:srgbClr val="124E5C"/>
                </a:solidFill>
                <a:latin typeface="Trebuchet MS"/>
                <a:cs typeface="Trebuchet MS"/>
              </a:rPr>
              <a:t>small  time interval</a:t>
            </a:r>
            <a:r>
              <a:rPr sz="2400" spc="-5" dirty="0">
                <a:solidFill>
                  <a:srgbClr val="124E5C"/>
                </a:solidFill>
                <a:latin typeface="Trebuchet MS"/>
                <a:cs typeface="Trebuchet MS"/>
              </a:rPr>
              <a:t> </a:t>
            </a:r>
            <a:r>
              <a:rPr sz="2400" dirty="0">
                <a:solidFill>
                  <a:srgbClr val="124E5C"/>
                </a:solidFill>
                <a:latin typeface="Trebuchet MS"/>
                <a:cs typeface="Trebuchet MS"/>
              </a:rPr>
              <a:t>dt,</a:t>
            </a:r>
            <a:endParaRPr sz="2400">
              <a:latin typeface="Trebuchet MS"/>
              <a:cs typeface="Trebuchet MS"/>
            </a:endParaRPr>
          </a:p>
          <a:p>
            <a:pPr marL="12700" marR="219710">
              <a:lnSpc>
                <a:spcPct val="114599"/>
              </a:lnSpc>
            </a:pPr>
            <a:r>
              <a:rPr sz="2400" dirty="0">
                <a:solidFill>
                  <a:srgbClr val="124E5C"/>
                </a:solidFill>
                <a:latin typeface="Trebuchet MS"/>
                <a:cs typeface="Trebuchet MS"/>
              </a:rPr>
              <a:t>CA gives the concentration of the reactant A at a given</a:t>
            </a:r>
            <a:r>
              <a:rPr sz="2400" spc="-100" dirty="0">
                <a:solidFill>
                  <a:srgbClr val="124E5C"/>
                </a:solidFill>
                <a:latin typeface="Trebuchet MS"/>
                <a:cs typeface="Trebuchet MS"/>
              </a:rPr>
              <a:t> </a:t>
            </a:r>
            <a:r>
              <a:rPr sz="2400" dirty="0">
                <a:solidFill>
                  <a:srgbClr val="124E5C"/>
                </a:solidFill>
                <a:latin typeface="Trebuchet MS"/>
                <a:cs typeface="Trebuchet MS"/>
              </a:rPr>
              <a:t>instant  k is constant called the rate constant or velocity of the  reaction.</a:t>
            </a:r>
            <a:endParaRPr sz="24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257935"/>
            <a:ext cx="8752840" cy="4635500"/>
          </a:xfrm>
          <a:prstGeom prst="rect">
            <a:avLst/>
          </a:prstGeom>
        </p:spPr>
        <p:txBody>
          <a:bodyPr vert="horz" wrap="square" lIns="0" tIns="12700" rIns="0" bIns="0" rtlCol="0">
            <a:spAutoFit/>
          </a:bodyPr>
          <a:lstStyle/>
          <a:p>
            <a:pPr marL="12700" marR="5080">
              <a:lnSpc>
                <a:spcPct val="114599"/>
              </a:lnSpc>
              <a:spcBef>
                <a:spcPts val="100"/>
              </a:spcBef>
            </a:pPr>
            <a:r>
              <a:rPr sz="2400" dirty="0">
                <a:solidFill>
                  <a:srgbClr val="124E5C"/>
                </a:solidFill>
                <a:latin typeface="Trebuchet MS"/>
                <a:cs typeface="Trebuchet MS"/>
              </a:rPr>
              <a:t>Now the concentration of product B increases with time.</a:t>
            </a:r>
            <a:r>
              <a:rPr sz="2400" spc="-100" dirty="0">
                <a:solidFill>
                  <a:srgbClr val="124E5C"/>
                </a:solidFill>
                <a:latin typeface="Trebuchet MS"/>
                <a:cs typeface="Trebuchet MS"/>
              </a:rPr>
              <a:t> </a:t>
            </a:r>
            <a:r>
              <a:rPr sz="2400" dirty="0">
                <a:solidFill>
                  <a:srgbClr val="124E5C"/>
                </a:solidFill>
                <a:latin typeface="Trebuchet MS"/>
                <a:cs typeface="Trebuchet MS"/>
              </a:rPr>
              <a:t>Hence  rate of reaction can also be expressed in terms of increase in  concentration of the product B as</a:t>
            </a:r>
            <a:r>
              <a:rPr sz="2400" spc="-15" dirty="0">
                <a:solidFill>
                  <a:srgbClr val="124E5C"/>
                </a:solidFill>
                <a:latin typeface="Trebuchet MS"/>
                <a:cs typeface="Trebuchet MS"/>
              </a:rPr>
              <a:t> </a:t>
            </a:r>
            <a:r>
              <a:rPr sz="2400" dirty="0">
                <a:solidFill>
                  <a:srgbClr val="124E5C"/>
                </a:solidFill>
                <a:latin typeface="Trebuchet MS"/>
                <a:cs typeface="Trebuchet MS"/>
              </a:rPr>
              <a:t>well.</a:t>
            </a:r>
            <a:endParaRPr sz="2400">
              <a:latin typeface="Trebuchet MS"/>
              <a:cs typeface="Trebuchet MS"/>
            </a:endParaRPr>
          </a:p>
          <a:p>
            <a:pPr>
              <a:lnSpc>
                <a:spcPct val="100000"/>
              </a:lnSpc>
            </a:pPr>
            <a:endParaRPr sz="3200">
              <a:latin typeface="Trebuchet MS"/>
              <a:cs typeface="Trebuchet MS"/>
            </a:endParaRPr>
          </a:p>
          <a:p>
            <a:pPr marL="12700">
              <a:lnSpc>
                <a:spcPct val="100000"/>
              </a:lnSpc>
            </a:pPr>
            <a:r>
              <a:rPr sz="2400" dirty="0">
                <a:solidFill>
                  <a:srgbClr val="124E5C"/>
                </a:solidFill>
                <a:latin typeface="Trebuchet MS"/>
                <a:cs typeface="Trebuchet MS"/>
              </a:rPr>
              <a:t>Thus</a:t>
            </a:r>
            <a:endParaRPr sz="2400">
              <a:latin typeface="Trebuchet MS"/>
              <a:cs typeface="Trebuchet MS"/>
            </a:endParaRPr>
          </a:p>
          <a:p>
            <a:pPr marL="12700" marR="3701415">
              <a:lnSpc>
                <a:spcPct val="229199"/>
              </a:lnSpc>
            </a:pPr>
            <a:r>
              <a:rPr sz="2400" dirty="0">
                <a:solidFill>
                  <a:srgbClr val="124E5C"/>
                </a:solidFill>
                <a:latin typeface="Trebuchet MS"/>
                <a:cs typeface="Trebuchet MS"/>
              </a:rPr>
              <a:t>r= dCB/dt = kCA</a:t>
            </a:r>
            <a:r>
              <a:rPr sz="2400" spc="-100" dirty="0">
                <a:solidFill>
                  <a:srgbClr val="124E5C"/>
                </a:solidFill>
                <a:latin typeface="Trebuchet MS"/>
                <a:cs typeface="Trebuchet MS"/>
              </a:rPr>
              <a:t> </a:t>
            </a:r>
            <a:r>
              <a:rPr sz="2400" dirty="0">
                <a:solidFill>
                  <a:srgbClr val="124E5C"/>
                </a:solidFill>
                <a:latin typeface="Trebuchet MS"/>
                <a:cs typeface="Trebuchet MS"/>
              </a:rPr>
              <a:t>………………………….(2)  where:-</a:t>
            </a:r>
            <a:endParaRPr sz="2400">
              <a:latin typeface="Trebuchet MS"/>
              <a:cs typeface="Trebuchet MS"/>
            </a:endParaRPr>
          </a:p>
          <a:p>
            <a:pPr marL="12700" marR="84455" indent="91440">
              <a:lnSpc>
                <a:spcPct val="114599"/>
              </a:lnSpc>
            </a:pPr>
            <a:r>
              <a:rPr sz="2400" dirty="0">
                <a:solidFill>
                  <a:srgbClr val="124E5C"/>
                </a:solidFill>
                <a:latin typeface="Trebuchet MS"/>
                <a:cs typeface="Trebuchet MS"/>
              </a:rPr>
              <a:t>dCB is very small increase in the concentration of product B</a:t>
            </a:r>
            <a:r>
              <a:rPr sz="2400" spc="-100" dirty="0">
                <a:solidFill>
                  <a:srgbClr val="124E5C"/>
                </a:solidFill>
                <a:latin typeface="Trebuchet MS"/>
                <a:cs typeface="Trebuchet MS"/>
              </a:rPr>
              <a:t> </a:t>
            </a:r>
            <a:r>
              <a:rPr sz="2400" dirty="0">
                <a:solidFill>
                  <a:srgbClr val="124E5C"/>
                </a:solidFill>
                <a:latin typeface="Trebuchet MS"/>
                <a:cs typeface="Trebuchet MS"/>
              </a:rPr>
              <a:t>in  a very small time </a:t>
            </a:r>
            <a:r>
              <a:rPr sz="2400" dirty="0">
                <a:solidFill>
                  <a:srgbClr val="124E5C"/>
                </a:solidFill>
                <a:latin typeface="Arial"/>
                <a:cs typeface="Arial"/>
              </a:rPr>
              <a:t>interval of time</a:t>
            </a:r>
            <a:r>
              <a:rPr sz="2400" spc="-15" dirty="0">
                <a:solidFill>
                  <a:srgbClr val="124E5C"/>
                </a:solidFill>
                <a:latin typeface="Arial"/>
                <a:cs typeface="Arial"/>
              </a:rPr>
              <a:t> </a:t>
            </a:r>
            <a:r>
              <a:rPr sz="2400" dirty="0">
                <a:solidFill>
                  <a:srgbClr val="124E5C"/>
                </a:solidFill>
                <a:latin typeface="Arial"/>
                <a:cs typeface="Arial"/>
              </a:rPr>
              <a:t>dt.</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311275"/>
            <a:ext cx="8723630" cy="37439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124E5C"/>
                </a:solidFill>
                <a:latin typeface="Arial"/>
                <a:cs typeface="Arial"/>
              </a:rPr>
              <a:t>Now it should be clear to you from (1) and</a:t>
            </a:r>
            <a:r>
              <a:rPr sz="2400" spc="-25" dirty="0">
                <a:solidFill>
                  <a:srgbClr val="124E5C"/>
                </a:solidFill>
                <a:latin typeface="Arial"/>
                <a:cs typeface="Arial"/>
              </a:rPr>
              <a:t> </a:t>
            </a:r>
            <a:r>
              <a:rPr sz="2400" dirty="0">
                <a:solidFill>
                  <a:srgbClr val="124E5C"/>
                </a:solidFill>
                <a:latin typeface="Arial"/>
                <a:cs typeface="Arial"/>
              </a:rPr>
              <a:t>(2)</a:t>
            </a:r>
            <a:endParaRPr sz="2400">
              <a:latin typeface="Arial"/>
              <a:cs typeface="Arial"/>
            </a:endParaRPr>
          </a:p>
          <a:p>
            <a:pPr>
              <a:lnSpc>
                <a:spcPct val="100000"/>
              </a:lnSpc>
              <a:spcBef>
                <a:spcPts val="40"/>
              </a:spcBef>
            </a:pPr>
            <a:endParaRPr sz="3200">
              <a:latin typeface="Arial"/>
              <a:cs typeface="Arial"/>
            </a:endParaRPr>
          </a:p>
          <a:p>
            <a:pPr marL="12700">
              <a:lnSpc>
                <a:spcPct val="100000"/>
              </a:lnSpc>
            </a:pPr>
            <a:r>
              <a:rPr sz="2400" dirty="0">
                <a:solidFill>
                  <a:srgbClr val="124E5C"/>
                </a:solidFill>
                <a:latin typeface="Arial"/>
                <a:cs typeface="Arial"/>
              </a:rPr>
              <a:t>r= - dCA/dt =dCB/dt=</a:t>
            </a:r>
            <a:r>
              <a:rPr sz="2400" spc="-100" dirty="0">
                <a:solidFill>
                  <a:srgbClr val="124E5C"/>
                </a:solidFill>
                <a:latin typeface="Arial"/>
                <a:cs typeface="Arial"/>
              </a:rPr>
              <a:t> </a:t>
            </a:r>
            <a:r>
              <a:rPr sz="2400" dirty="0">
                <a:solidFill>
                  <a:srgbClr val="124E5C"/>
                </a:solidFill>
                <a:latin typeface="Arial"/>
                <a:cs typeface="Arial"/>
              </a:rPr>
              <a:t>kCA</a:t>
            </a:r>
            <a:endParaRPr sz="2400">
              <a:latin typeface="Arial"/>
              <a:cs typeface="Arial"/>
            </a:endParaRPr>
          </a:p>
          <a:p>
            <a:pPr marL="12700" marR="3460750">
              <a:lnSpc>
                <a:spcPct val="229199"/>
              </a:lnSpc>
              <a:tabLst>
                <a:tab pos="4602480" algn="l"/>
              </a:tabLst>
            </a:pPr>
            <a:r>
              <a:rPr sz="2400" dirty="0">
                <a:solidFill>
                  <a:srgbClr val="124E5C"/>
                </a:solidFill>
                <a:latin typeface="Arial"/>
                <a:cs typeface="Arial"/>
              </a:rPr>
              <a:t>and for a reaction A+B -----------&gt;	M+N  the rate can be</a:t>
            </a:r>
            <a:r>
              <a:rPr sz="2400" spc="-20" dirty="0">
                <a:solidFill>
                  <a:srgbClr val="124E5C"/>
                </a:solidFill>
                <a:latin typeface="Arial"/>
                <a:cs typeface="Arial"/>
              </a:rPr>
              <a:t> </a:t>
            </a:r>
            <a:r>
              <a:rPr sz="2400" dirty="0">
                <a:solidFill>
                  <a:srgbClr val="124E5C"/>
                </a:solidFill>
                <a:latin typeface="Arial"/>
                <a:cs typeface="Arial"/>
              </a:rPr>
              <a:t>expressed</a:t>
            </a:r>
            <a:endParaRPr sz="2400">
              <a:latin typeface="Arial"/>
              <a:cs typeface="Arial"/>
            </a:endParaRPr>
          </a:p>
          <a:p>
            <a:pPr>
              <a:lnSpc>
                <a:spcPct val="100000"/>
              </a:lnSpc>
              <a:spcBef>
                <a:spcPts val="35"/>
              </a:spcBef>
            </a:pPr>
            <a:endParaRPr sz="3200">
              <a:latin typeface="Arial"/>
              <a:cs typeface="Arial"/>
            </a:endParaRPr>
          </a:p>
          <a:p>
            <a:pPr marL="12700">
              <a:lnSpc>
                <a:spcPct val="100000"/>
              </a:lnSpc>
              <a:spcBef>
                <a:spcPts val="5"/>
              </a:spcBef>
            </a:pPr>
            <a:r>
              <a:rPr sz="2400" dirty="0">
                <a:solidFill>
                  <a:srgbClr val="124E5C"/>
                </a:solidFill>
                <a:latin typeface="Arial"/>
                <a:cs typeface="Arial"/>
              </a:rPr>
              <a:t>r= -dCA/dt = -dCB/dt = dCM/dt=dCN/dt=kCACB</a:t>
            </a:r>
            <a:r>
              <a:rPr sz="2400" spc="-100" dirty="0">
                <a:solidFill>
                  <a:srgbClr val="124E5C"/>
                </a:solidFill>
                <a:latin typeface="Arial"/>
                <a:cs typeface="Arial"/>
              </a:rPr>
              <a:t> </a:t>
            </a:r>
            <a:r>
              <a:rPr sz="2400" dirty="0">
                <a:solidFill>
                  <a:srgbClr val="124E5C"/>
                </a:solidFill>
                <a:latin typeface="Arial"/>
                <a:cs typeface="Arial"/>
              </a:rPr>
              <a:t>………………(3)</a:t>
            </a:r>
            <a:endParaRPr sz="2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52550" y="1990725"/>
            <a:ext cx="6448425" cy="418147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015352"/>
            <a:ext cx="8770620" cy="5054600"/>
          </a:xfrm>
          <a:prstGeom prst="rect">
            <a:avLst/>
          </a:prstGeom>
        </p:spPr>
        <p:txBody>
          <a:bodyPr vert="horz" wrap="square" lIns="0" tIns="12700" rIns="0" bIns="0" rtlCol="0">
            <a:spAutoFit/>
          </a:bodyPr>
          <a:lstStyle/>
          <a:p>
            <a:pPr marL="12700" marR="5080">
              <a:lnSpc>
                <a:spcPct val="115399"/>
              </a:lnSpc>
              <a:spcBef>
                <a:spcPts val="100"/>
              </a:spcBef>
            </a:pPr>
            <a:r>
              <a:rPr sz="2600" spc="-5" dirty="0">
                <a:solidFill>
                  <a:srgbClr val="124E5C"/>
                </a:solidFill>
                <a:latin typeface="Trebuchet MS"/>
                <a:cs typeface="Trebuchet MS"/>
              </a:rPr>
              <a:t>As the reaction proceeds the reactants are consumed  where their molecular concentration decreases. Hence the  rate of </a:t>
            </a:r>
            <a:r>
              <a:rPr sz="2600" dirty="0">
                <a:solidFill>
                  <a:srgbClr val="124E5C"/>
                </a:solidFill>
                <a:latin typeface="Trebuchet MS"/>
                <a:cs typeface="Trebuchet MS"/>
              </a:rPr>
              <a:t>a </a:t>
            </a:r>
            <a:r>
              <a:rPr sz="2600" spc="-5" dirty="0">
                <a:solidFill>
                  <a:srgbClr val="124E5C"/>
                </a:solidFill>
                <a:latin typeface="Trebuchet MS"/>
                <a:cs typeface="Trebuchet MS"/>
              </a:rPr>
              <a:t>chemical reaction will also decrease</a:t>
            </a:r>
            <a:r>
              <a:rPr sz="2600" spc="-35" dirty="0">
                <a:solidFill>
                  <a:srgbClr val="124E5C"/>
                </a:solidFill>
                <a:latin typeface="Trebuchet MS"/>
                <a:cs typeface="Trebuchet MS"/>
              </a:rPr>
              <a:t> </a:t>
            </a:r>
            <a:r>
              <a:rPr sz="2600" spc="-5" dirty="0">
                <a:solidFill>
                  <a:srgbClr val="124E5C"/>
                </a:solidFill>
                <a:latin typeface="Trebuchet MS"/>
                <a:cs typeface="Trebuchet MS"/>
              </a:rPr>
              <a:t>with</a:t>
            </a:r>
            <a:endParaRPr sz="2600">
              <a:latin typeface="Trebuchet MS"/>
              <a:cs typeface="Trebuchet MS"/>
            </a:endParaRPr>
          </a:p>
          <a:p>
            <a:pPr marL="12700">
              <a:lnSpc>
                <a:spcPct val="100000"/>
              </a:lnSpc>
              <a:spcBef>
                <a:spcPts val="480"/>
              </a:spcBef>
            </a:pPr>
            <a:r>
              <a:rPr sz="2600" spc="-5" dirty="0">
                <a:solidFill>
                  <a:srgbClr val="124E5C"/>
                </a:solidFill>
                <a:latin typeface="Trebuchet MS"/>
                <a:cs typeface="Trebuchet MS"/>
              </a:rPr>
              <a:t>time.</a:t>
            </a:r>
            <a:endParaRPr sz="2600">
              <a:latin typeface="Trebuchet MS"/>
              <a:cs typeface="Trebuchet MS"/>
            </a:endParaRPr>
          </a:p>
          <a:p>
            <a:pPr>
              <a:lnSpc>
                <a:spcPct val="100000"/>
              </a:lnSpc>
              <a:spcBef>
                <a:spcPts val="55"/>
              </a:spcBef>
            </a:pPr>
            <a:endParaRPr sz="3050">
              <a:latin typeface="Trebuchet MS"/>
              <a:cs typeface="Trebuchet MS"/>
            </a:endParaRPr>
          </a:p>
          <a:p>
            <a:pPr marL="12700" marR="116205">
              <a:lnSpc>
                <a:spcPct val="115399"/>
              </a:lnSpc>
            </a:pPr>
            <a:r>
              <a:rPr sz="2600" spc="-5" dirty="0">
                <a:solidFill>
                  <a:srgbClr val="124E5C"/>
                </a:solidFill>
                <a:latin typeface="Trebuchet MS"/>
                <a:cs typeface="Trebuchet MS"/>
              </a:rPr>
              <a:t>Now it should be clear to you that reaction velocity is  maximum to start with and then falls gradually with</a:t>
            </a:r>
            <a:r>
              <a:rPr sz="2600" spc="-55" dirty="0">
                <a:solidFill>
                  <a:srgbClr val="124E5C"/>
                </a:solidFill>
                <a:latin typeface="Trebuchet MS"/>
                <a:cs typeface="Trebuchet MS"/>
              </a:rPr>
              <a:t> </a:t>
            </a:r>
            <a:r>
              <a:rPr sz="2600" spc="-5" dirty="0">
                <a:solidFill>
                  <a:srgbClr val="124E5C"/>
                </a:solidFill>
                <a:latin typeface="Trebuchet MS"/>
                <a:cs typeface="Trebuchet MS"/>
              </a:rPr>
              <a:t>time.</a:t>
            </a:r>
            <a:endParaRPr sz="2600">
              <a:latin typeface="Trebuchet MS"/>
              <a:cs typeface="Trebuchet MS"/>
            </a:endParaRPr>
          </a:p>
          <a:p>
            <a:pPr>
              <a:lnSpc>
                <a:spcPct val="100000"/>
              </a:lnSpc>
            </a:pPr>
            <a:endParaRPr sz="3100">
              <a:latin typeface="Trebuchet MS"/>
              <a:cs typeface="Trebuchet MS"/>
            </a:endParaRPr>
          </a:p>
          <a:p>
            <a:pPr marL="12700" marR="295275">
              <a:lnSpc>
                <a:spcPct val="115399"/>
              </a:lnSpc>
            </a:pPr>
            <a:r>
              <a:rPr sz="2600" spc="-5" dirty="0">
                <a:solidFill>
                  <a:srgbClr val="124E5C"/>
                </a:solidFill>
                <a:latin typeface="Trebuchet MS"/>
                <a:cs typeface="Trebuchet MS"/>
              </a:rPr>
              <a:t>The reaction velocity become so slow in the latter states  that it takes </a:t>
            </a:r>
            <a:r>
              <a:rPr sz="2600" dirty="0">
                <a:solidFill>
                  <a:srgbClr val="124E5C"/>
                </a:solidFill>
                <a:latin typeface="Trebuchet MS"/>
                <a:cs typeface="Trebuchet MS"/>
              </a:rPr>
              <a:t>a </a:t>
            </a:r>
            <a:r>
              <a:rPr sz="2600" spc="-5" dirty="0">
                <a:solidFill>
                  <a:srgbClr val="124E5C"/>
                </a:solidFill>
                <a:latin typeface="Trebuchet MS"/>
                <a:cs typeface="Trebuchet MS"/>
              </a:rPr>
              <a:t>very long time for the reaction to be  completed.</a:t>
            </a:r>
            <a:endParaRPr sz="26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1176</Words>
  <Application>Microsoft Office PowerPoint</Application>
  <PresentationFormat>Custom</PresentationFormat>
  <Paragraphs>130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Comic Sans MS</vt:lpstr>
      <vt:lpstr>Maiandra GD</vt:lpstr>
      <vt:lpstr>Times New Roman</vt:lpstr>
      <vt:lpstr>Trebuchet MS</vt:lpstr>
      <vt:lpstr>Office Theme</vt:lpstr>
      <vt:lpstr>UNIT-III. Chemical kinetics </vt:lpstr>
      <vt:lpstr>Contents</vt:lpstr>
      <vt:lpstr>Chemical Kinetics</vt:lpstr>
      <vt:lpstr> Rate of a chemical reaction:-</vt:lpstr>
      <vt:lpstr>PowerPoint Presentation</vt:lpstr>
      <vt:lpstr>PowerPoint Presentation</vt:lpstr>
      <vt:lpstr>PowerPoint Presentation</vt:lpstr>
      <vt:lpstr>PowerPoint Presentation</vt:lpstr>
      <vt:lpstr>PowerPoint Presentation</vt:lpstr>
      <vt:lpstr>PowerPoint Presentation</vt:lpstr>
      <vt:lpstr>Thus we can write as follows:</vt:lpstr>
      <vt:lpstr> Order of reaction:-</vt:lpstr>
      <vt:lpstr>PowerPoint Presentation</vt:lpstr>
      <vt:lpstr>If several reactants A, B, C, . . . . . . .etc are involved and  it is observed experimentally that the rate of the process is  given by,</vt:lpstr>
      <vt:lpstr>But there are reactions in which the order is fractional i.e.  n =1 ,3 2 2</vt:lpstr>
      <vt:lpstr>PowerPoint Presentation</vt:lpstr>
      <vt:lpstr> Examples:-</vt:lpstr>
      <vt:lpstr> Differences between order and molecularity:-</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 Chemical kinetics </dc:title>
  <cp:lastModifiedBy>NAGA SUBRAHMANYESWARA SWAMI KARANAM</cp:lastModifiedBy>
  <cp:revision>2</cp:revision>
  <dcterms:modified xsi:type="dcterms:W3CDTF">2020-08-23T07:47:23Z</dcterms:modified>
</cp:coreProperties>
</file>